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6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4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79" r:id="rId29"/>
    <p:sldId id="257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DDDDDD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595" autoAdjust="0"/>
  </p:normalViewPr>
  <p:slideViewPr>
    <p:cSldViewPr snapToGrid="0">
      <p:cViewPr varScale="1">
        <p:scale>
          <a:sx n="92" d="100"/>
          <a:sy n="92" d="100"/>
        </p:scale>
        <p:origin x="675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2590E28-004A-46D1-9688-5A0F8B72CE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5345DF4-8D98-4AB8-B70C-5205FD6C93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52349D1-370A-43D8-8C48-D98C55E9D0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BB18295B-288F-4D8B-86AD-60E518B99D5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95A41965-C497-4EDA-A1D7-671F8C1AC6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8E55780D-C9EC-49CD-AB80-F4087462C7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E99D046-4326-49CF-8A61-FF41972A87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7BF80B1-F41C-4F44-A8D1-796F352D36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B6CD87-476B-4C3B-B1D3-1D367CE5331D}" type="slidenum">
              <a:rPr lang="en-US" altLang="en-US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DADF4F81-E5B5-4330-A577-1E72BCDAF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5B70ACEE-35D2-418F-84C3-3E13CF016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E408FB0-5627-4978-A27B-5E3E9A6F9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10AD35-C71F-4E69-A0D4-71BDFE94CE96}" type="slidenum">
              <a:rPr lang="en-US" altLang="en-US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EFAE86EC-B054-407C-9146-BA9C261E57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42F7B5B-CCA1-40AC-9920-05E1B4854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50018979-875A-452A-9B8A-584E9506A279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D05BDA12-F81D-42FA-9C6F-47E280E1E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7A0CE737-8D00-4735-ABD6-1C01A0E8074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73BD0673-3113-44C2-93D0-14DDAB6F2C8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5B4133AB-A50A-4A69-BC4A-CB842D57C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F57BBA74-EF22-4ADF-810B-C5A6E7826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7C10493-740A-4759-A2D4-DEA01DE68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89A4FCB-AE0C-45E8-AA66-0FBB14E676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DB3E45F5-2B91-4BDD-B65B-A7D11ADD04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05F239-5D5A-4A7C-A37D-438F238BCF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52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C20B4B-C460-4C8A-942F-A419010E7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8F23DA1-3DD0-49FC-910D-FB8CDF00A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1971C42-7245-4970-AAC6-F99FB3FAE8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FACE9-26F8-4200-A772-2791E68B3B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25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F93B40-FD33-49DB-AE30-96642FD7F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D4EED7C-CC06-4BCB-941A-ADF7A37C1F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830532A-D07B-45A7-AF11-03F0413BC5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90996-F13F-457A-904E-CC1B7F1DEA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953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75EAE5-675E-4F93-B998-78F547B7A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0B11A39-F548-420A-9048-939B46DD06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E650CDF-7960-4B9E-BDB4-6E2AE0510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20C915-D097-45EF-B018-E9E681135C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7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F42D6D-8E84-4C73-B582-F5CBAE662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674365D-2E00-4D42-963B-67D1C6D1D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7001A35-FA06-4FC8-844E-E6504DB340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63BF4-B52B-4528-BCB7-84B0CF8AA6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63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E552C2-62FE-415D-94DF-6F341A5434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0E3D221-F89B-4344-9849-C1CB0B358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9A04FC9-7852-4A13-BFEC-9334AF4A1A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F8F7F-9EDC-4F41-86BA-743155694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21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F3003EB-EFCF-4A43-BC38-739CC4D82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451D4B9-FF40-432E-9485-4A760C6318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253362A-76EC-4704-8E99-69CFB6BE4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9B6AB-8E6F-4FBE-9936-87C987F7D8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2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970EC1-5C69-4F19-9064-726A06BED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5E31A-43AF-4426-AFBE-B017792133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C6EEC-143B-4CC5-BEEA-DA114D4A1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B8FE0-6E14-4032-B60F-54D93DF7D3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93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4705FAA-5612-4F1F-B545-344402FF73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3B0F7BD-7194-40E0-BADE-5D92DD077C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A3962A5-1A74-4628-9B5A-5E803CDA4C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0BA04-FF95-494B-BF15-0E9AB8C255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46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C9C5323E-0C23-4FA3-9212-734BFE0FD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D3811B-888A-40BA-BCA0-8D38CE147C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993F24A-00DB-4887-BF76-02DD7E832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5598C6-4921-4C10-ADD2-518EE25544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83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6FD948-9F77-410D-B362-23C2648FF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16DA7C8-99E6-403B-A1BF-B73F5EDB6B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E765846-7AFA-4AB9-A98D-160C8B5FB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8ACF9-D248-4597-9C9B-3C8E176DD3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03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6F3AC97-6F9C-4050-B9B0-250CA9237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3B317B8-9EF4-4EAB-A05A-AE98FFB93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AAAEA7F3-9524-4EB0-A2BD-2ADBAAF361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987EA-B541-4A05-A518-DFCBE7EA8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32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C3B9B96-2B61-4D7B-90A2-EAE9C6B0E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F2B7D8-294B-4D8F-BCD0-5AF67654A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097E28-79BE-4867-A741-7D93E7613B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7201B5A-96B1-426D-81AE-2C05EAFB10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6525CE3A-F2C5-4DE0-8912-E9FCC27B26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2F32FA35-1A11-4FEA-9FAF-06173497C0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6EC08C17-0D09-470D-BE97-5E3A9A0EC3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1AE1430F-AC45-4EDE-B37B-D15B2D16E3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E06A65F3-6481-464E-9395-22CF0026D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B4F7A06C-16E5-48FB-9E92-5CD129826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>
          <a:solidFill>
            <a:schemeClr val="tx1"/>
          </a:solidFill>
          <a:latin typeface="+mn-lt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4.png"/><Relationship Id="rId5" Type="http://schemas.openxmlformats.org/officeDocument/2006/relationships/image" Target="../media/image6.wmf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media" Target="../media/media6.WAV"/><Relationship Id="rId7" Type="http://schemas.openxmlformats.org/officeDocument/2006/relationships/image" Target="../media/image8.wmf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7.wmf"/><Relationship Id="rId5" Type="http://schemas.openxmlformats.org/officeDocument/2006/relationships/slideLayout" Target="../slideLayouts/slideLayout12.xml"/><Relationship Id="rId4" Type="http://schemas.openxmlformats.org/officeDocument/2006/relationships/audio" Target="../media/media6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26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4.png"/><Relationship Id="rId5" Type="http://schemas.openxmlformats.org/officeDocument/2006/relationships/image" Target="../media/image7.wmf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8.wmf"/><Relationship Id="rId7" Type="http://schemas.openxmlformats.org/officeDocument/2006/relationships/image" Target="../media/image27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7" Type="http://schemas.openxmlformats.org/officeDocument/2006/relationships/image" Target="../media/image3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media" Target="../media/media2.WAV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C9AFA60-507F-441E-9B38-7A4F25BA72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612900"/>
            <a:ext cx="7086600" cy="1243013"/>
          </a:xfrm>
        </p:spPr>
        <p:txBody>
          <a:bodyPr/>
          <a:lstStyle/>
          <a:p>
            <a:pPr eaLnBrk="1" hangingPunct="1"/>
            <a:r>
              <a:rPr lang="en-US" altLang="en-US"/>
              <a:t>Momentum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14B0C5-F617-4DE7-968B-8B568953C1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7-Cutnell &amp; Johnson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E84615-CD47-4BE7-AFD1-CC452E833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Impulse and Momentum for Safety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1E76FF3-12B1-4FB7-AA23-760EDC295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2889" y="1768764"/>
            <a:ext cx="76612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large impulse will result in a large change in momentum.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 large impulse can result from a large force over a very short period of time.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 large impulse can result from a small force over a very long period of time.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For automotive safety, seatbelts, air bags and crumple zones reduce the forces on the occupants by extending the time over which deceleration occurs.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3BDB4A-4E7F-4B82-A514-85236188B43B}"/>
                  </a:ext>
                </a:extLst>
              </p:cNvPr>
              <p:cNvSpPr txBox="1"/>
              <p:nvPr/>
            </p:nvSpPr>
            <p:spPr>
              <a:xfrm>
                <a:off x="2983346" y="3105727"/>
                <a:ext cx="2139625" cy="814005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4800" b="0" i="1" dirty="0" smtClean="0">
                            <a:latin typeface="Cambria Math" panose="02040503050406030204" pitchFamily="18" charset="0"/>
                          </a:rPr>
                          <m:t>𝑛𝑒𝑡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43BDB4A-4E7F-4B82-A514-85236188B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346" y="3105727"/>
                <a:ext cx="2139625" cy="8140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35A50-A611-446E-857A-15AA0799C32C}"/>
                  </a:ext>
                </a:extLst>
              </p:cNvPr>
              <p:cNvSpPr txBox="1"/>
              <p:nvPr/>
            </p:nvSpPr>
            <p:spPr>
              <a:xfrm>
                <a:off x="2983345" y="4532745"/>
                <a:ext cx="2139625" cy="830997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00206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𝑛𝑒𝑡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4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435A50-A611-446E-857A-15AA0799C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345" y="4532745"/>
                <a:ext cx="213962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EE863A1-4191-4D62-9488-D21E55CA5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2: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28285CF-64A3-4216-9D7F-A23C93D73C9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7848600" cy="2751138"/>
          </a:xfrm>
        </p:spPr>
        <p:txBody>
          <a:bodyPr/>
          <a:lstStyle/>
          <a:p>
            <a:pPr eaLnBrk="1" hangingPunct="1"/>
            <a:r>
              <a:rPr lang="en-US" altLang="en-US" sz="2400"/>
              <a:t>A 2,200 kg SUV is traveling at 94 km/hr (~55 mph) stops in 21 seconds when using the brakes gently or 5.5 seconds when in a panic.  However, the vehicle will come to a halt in 0.22 seconds if it hits a concrete wall.  What is the average force exerted in each of these stops?</a:t>
            </a:r>
          </a:p>
        </p:txBody>
      </p:sp>
      <p:pic>
        <p:nvPicPr>
          <p:cNvPr id="16388" name="Picture 4" descr="j0233472">
            <a:extLst>
              <a:ext uri="{FF2B5EF4-FFF2-40B4-BE49-F238E27FC236}">
                <a16:creationId xmlns:a16="http://schemas.microsoft.com/office/drawing/2014/main" id="{529B299B-E3BD-4DA0-AC79-DAA207FB8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4708525"/>
            <a:ext cx="205105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5" descr="Horizontal brick">
            <a:extLst>
              <a:ext uri="{FF2B5EF4-FFF2-40B4-BE49-F238E27FC236}">
                <a16:creationId xmlns:a16="http://schemas.microsoft.com/office/drawing/2014/main" id="{EC71A678-E3B1-4382-819F-F025D3EBA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175" y="4076700"/>
            <a:ext cx="434975" cy="2249488"/>
          </a:xfrm>
          <a:prstGeom prst="rect">
            <a:avLst/>
          </a:prstGeom>
          <a:pattFill prst="horzBrick">
            <a:fgClr>
              <a:srgbClr val="DDDDDD"/>
            </a:fgClr>
            <a:bgClr>
              <a:srgbClr val="CC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6406" name="MSj01175.wav">
            <a:hlinkClick r:id="" action="ppaction://media"/>
            <a:extLst>
              <a:ext uri="{FF2B5EF4-FFF2-40B4-BE49-F238E27FC236}">
                <a16:creationId xmlns:a16="http://schemas.microsoft.com/office/drawing/2014/main" id="{C6C2118D-9BF1-4B9B-9599-732A55534A7C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71147E-6 L 0.47796 2.7114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177" fill="hold"/>
                                        <p:tgtEl>
                                          <p:spTgt spid="164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177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06"/>
                </p:tgtEl>
              </p:cMediaNode>
            </p:audio>
          </p:childTnLst>
        </p:cTn>
      </p:par>
    </p:tnLst>
    <p:bldLst>
      <p:bldP spid="16387" grpId="0" build="p"/>
      <p:bldP spid="163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17EE4F1-025C-4B3E-86BD-FC364B297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Diagram the Problem</a:t>
            </a:r>
          </a:p>
        </p:txBody>
      </p:sp>
      <p:pic>
        <p:nvPicPr>
          <p:cNvPr id="17412" name="Picture 4" descr="j0233472">
            <a:extLst>
              <a:ext uri="{FF2B5EF4-FFF2-40B4-BE49-F238E27FC236}">
                <a16:creationId xmlns:a16="http://schemas.microsoft.com/office/drawing/2014/main" id="{A5C258F1-5048-4F73-B210-E027F165D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122613"/>
            <a:ext cx="205105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5" descr="Horizontal brick">
            <a:extLst>
              <a:ext uri="{FF2B5EF4-FFF2-40B4-BE49-F238E27FC236}">
                <a16:creationId xmlns:a16="http://schemas.microsoft.com/office/drawing/2014/main" id="{D6D30CE0-0099-44D6-81C7-DDEB00326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0175" y="2490788"/>
            <a:ext cx="434975" cy="2249487"/>
          </a:xfrm>
          <a:prstGeom prst="rect">
            <a:avLst/>
          </a:prstGeom>
          <a:pattFill prst="horzBrick">
            <a:fgClr>
              <a:srgbClr val="DDDDDD"/>
            </a:fgClr>
            <a:bgClr>
              <a:srgbClr val="CC3300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7422" name="Group 14">
            <a:extLst>
              <a:ext uri="{FF2B5EF4-FFF2-40B4-BE49-F238E27FC236}">
                <a16:creationId xmlns:a16="http://schemas.microsoft.com/office/drawing/2014/main" id="{699672F2-FACB-4ED9-9CF3-31D9EC33B704}"/>
              </a:ext>
            </a:extLst>
          </p:cNvPr>
          <p:cNvGrpSpPr>
            <a:grpSpLocks/>
          </p:cNvGrpSpPr>
          <p:nvPr/>
        </p:nvGrpSpPr>
        <p:grpSpPr bwMode="auto">
          <a:xfrm>
            <a:off x="558800" y="4605338"/>
            <a:ext cx="5449594" cy="400050"/>
            <a:chOff x="352" y="2901"/>
            <a:chExt cx="3217" cy="2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75" name="Text Box 6">
                  <a:extLst>
                    <a:ext uri="{FF2B5EF4-FFF2-40B4-BE49-F238E27FC236}">
                      <a16:creationId xmlns:a16="http://schemas.microsoft.com/office/drawing/2014/main" id="{505A515E-E065-4CF2-9C24-3489EBEAAF1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2" y="2901"/>
                  <a:ext cx="1832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=94 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𝑘𝑚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en-US" sz="2000" i="1" dirty="0" err="1">
                            <a:latin typeface="Cambria Math" panose="02040503050406030204" pitchFamily="18" charset="0"/>
                          </a:rPr>
                          <m:t>h𝑟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=26 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15375" name="Text Box 6">
                  <a:extLst>
                    <a:ext uri="{FF2B5EF4-FFF2-40B4-BE49-F238E27FC236}">
                      <a16:creationId xmlns:a16="http://schemas.microsoft.com/office/drawing/2014/main" id="{505A515E-E065-4CF2-9C24-3489EBEAAF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52" y="2901"/>
                  <a:ext cx="1832" cy="252"/>
                </a:xfrm>
                <a:prstGeom prst="rect">
                  <a:avLst/>
                </a:prstGeom>
                <a:blipFill>
                  <a:blip r:embed="rId3"/>
                  <a:stretch>
                    <a:fillRect b="-166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76" name="Line 7">
              <a:extLst>
                <a:ext uri="{FF2B5EF4-FFF2-40B4-BE49-F238E27FC236}">
                  <a16:creationId xmlns:a16="http://schemas.microsoft.com/office/drawing/2014/main" id="{6D518BFF-D9F7-43D7-9061-CEDEAB77D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3027"/>
              <a:ext cx="106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3" name="Group 15">
            <a:extLst>
              <a:ext uri="{FF2B5EF4-FFF2-40B4-BE49-F238E27FC236}">
                <a16:creationId xmlns:a16="http://schemas.microsoft.com/office/drawing/2014/main" id="{2D95ECC2-46AE-41CB-9FEA-8EFF3106E69A}"/>
              </a:ext>
            </a:extLst>
          </p:cNvPr>
          <p:cNvGrpSpPr>
            <a:grpSpLocks/>
          </p:cNvGrpSpPr>
          <p:nvPr/>
        </p:nvGrpSpPr>
        <p:grpSpPr bwMode="auto">
          <a:xfrm>
            <a:off x="539749" y="5300663"/>
            <a:ext cx="5468320" cy="619125"/>
            <a:chOff x="340" y="3339"/>
            <a:chExt cx="3231" cy="3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73" name="Text Box 9">
                  <a:extLst>
                    <a:ext uri="{FF2B5EF4-FFF2-40B4-BE49-F238E27FC236}">
                      <a16:creationId xmlns:a16="http://schemas.microsoft.com/office/drawing/2014/main" id="{DA675126-C843-4AFD-B9CD-30965C0754D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0" y="3339"/>
                  <a:ext cx="2134" cy="3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=5.72</m:t>
                        </m:r>
                        <m:r>
                          <a:rPr lang="en-US" altLang="en-US" sz="2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altLang="en-US" sz="2000" i="1" baseline="30000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000" i="1" dirty="0" err="1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en-US" altLang="en-US" sz="2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000" i="1" dirty="0" err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15373" name="Text Box 9">
                  <a:extLst>
                    <a:ext uri="{FF2B5EF4-FFF2-40B4-BE49-F238E27FC236}">
                      <a16:creationId xmlns:a16="http://schemas.microsoft.com/office/drawing/2014/main" id="{DA675126-C843-4AFD-B9CD-30965C0754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" y="3339"/>
                  <a:ext cx="2134" cy="39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374" name="Line 10">
              <a:extLst>
                <a:ext uri="{FF2B5EF4-FFF2-40B4-BE49-F238E27FC236}">
                  <a16:creationId xmlns:a16="http://schemas.microsoft.com/office/drawing/2014/main" id="{0E5444A4-0BCC-4EC1-8A5C-70FE0F5ED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3533"/>
              <a:ext cx="106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371" name="Text Box 8">
                <a:extLst>
                  <a:ext uri="{FF2B5EF4-FFF2-40B4-BE49-F238E27FC236}">
                    <a16:creationId xmlns:a16="http://schemas.microsoft.com/office/drawing/2014/main" id="{2B4C25CD-3070-4B65-9507-3509DCBBA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89663" y="4592638"/>
                <a:ext cx="151285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2000" i="1" baseline="-25000" dirty="0" err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5371" name="Text Box 8">
                <a:extLst>
                  <a:ext uri="{FF2B5EF4-FFF2-40B4-BE49-F238E27FC236}">
                    <a16:creationId xmlns:a16="http://schemas.microsoft.com/office/drawing/2014/main" id="{2B4C25CD-3070-4B65-9507-3509DCBBA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89663" y="4592638"/>
                <a:ext cx="1512850" cy="400110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72" name="Text Box 11">
                <a:extLst>
                  <a:ext uri="{FF2B5EF4-FFF2-40B4-BE49-F238E27FC236}">
                    <a16:creationId xmlns:a16="http://schemas.microsoft.com/office/drawing/2014/main" id="{DDF9169C-99FC-4DFE-BD92-8ECE84B5C3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10258" y="5300663"/>
                <a:ext cx="1757404" cy="619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altLang="en-US" sz="2000" i="1" dirty="0" err="1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 dirty="0" err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5372" name="Text Box 11">
                <a:extLst>
                  <a:ext uri="{FF2B5EF4-FFF2-40B4-BE49-F238E27FC236}">
                    <a16:creationId xmlns:a16="http://schemas.microsoft.com/office/drawing/2014/main" id="{DDF9169C-99FC-4DFE-BD92-8ECE84B5C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0258" y="5300663"/>
                <a:ext cx="1757404" cy="6195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424" name="Group 16">
            <a:extLst>
              <a:ext uri="{FF2B5EF4-FFF2-40B4-BE49-F238E27FC236}">
                <a16:creationId xmlns:a16="http://schemas.microsoft.com/office/drawing/2014/main" id="{2E2ECCDB-93CE-40AE-A2DA-13A78BC23E41}"/>
              </a:ext>
            </a:extLst>
          </p:cNvPr>
          <p:cNvGrpSpPr>
            <a:grpSpLocks/>
          </p:cNvGrpSpPr>
          <p:nvPr/>
        </p:nvGrpSpPr>
        <p:grpSpPr bwMode="auto">
          <a:xfrm>
            <a:off x="2385365" y="6015038"/>
            <a:ext cx="3622704" cy="396875"/>
            <a:chOff x="1462" y="3796"/>
            <a:chExt cx="2092" cy="250"/>
          </a:xfrm>
        </p:grpSpPr>
        <p:sp>
          <p:nvSpPr>
            <p:cNvPr id="15369" name="Text Box 12">
              <a:extLst>
                <a:ext uri="{FF2B5EF4-FFF2-40B4-BE49-F238E27FC236}">
                  <a16:creationId xmlns:a16="http://schemas.microsoft.com/office/drawing/2014/main" id="{C7E797E1-B220-4432-AFB7-6ED702F64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2" y="3796"/>
              <a:ext cx="10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dirty="0"/>
                <a:t>Impulse (</a:t>
              </a:r>
              <a:r>
                <a:rPr lang="en-US" altLang="en-US" sz="2000" b="1" dirty="0"/>
                <a:t>F</a:t>
              </a:r>
              <a:r>
                <a:rPr lang="el-GR" altLang="en-US" sz="2000" dirty="0"/>
                <a:t>Δ</a:t>
              </a:r>
              <a:r>
                <a:rPr lang="en-US" altLang="en-US" sz="2000" dirty="0"/>
                <a:t>t)</a:t>
              </a:r>
              <a:endParaRPr lang="el-GR" altLang="en-US" sz="2000" dirty="0"/>
            </a:p>
          </p:txBody>
        </p:sp>
        <p:sp>
          <p:nvSpPr>
            <p:cNvPr id="15370" name="Line 13">
              <a:extLst>
                <a:ext uri="{FF2B5EF4-FFF2-40B4-BE49-F238E27FC236}">
                  <a16:creationId xmlns:a16="http://schemas.microsoft.com/office/drawing/2014/main" id="{875566F3-D0F0-4D70-9FDA-4C858020C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921"/>
              <a:ext cx="105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2222E-6 2.71147E-6 L 0.47796 2.71147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5371" grpId="0"/>
      <p:bldP spid="153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E4658E-35F7-4DCF-9261-5B8F3B075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Solve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5" name="Rectangle 3">
                <a:extLst>
                  <a:ext uri="{FF2B5EF4-FFF2-40B4-BE49-F238E27FC236}">
                    <a16:creationId xmlns:a16="http://schemas.microsoft.com/office/drawing/2014/main" id="{F0957A1E-C3D4-4EB5-8635-DBEB906C2D6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2459038"/>
              </a:xfrm>
            </p:spPr>
            <p:txBody>
              <a:bodyPr/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–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eaLnBrk="1" hangingPunct="1"/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eaLnBrk="1" hangingPunct="1"/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=−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/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=−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/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</m:t>
                    </m:r>
                  </m:oMath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/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/>
                <a:endParaRPr lang="en-US" altLang="en-US" sz="1000" dirty="0"/>
              </a:p>
            </p:txBody>
          </p:sp>
        </mc:Choice>
        <mc:Fallback xmlns="">
          <p:sp>
            <p:nvSpPr>
              <p:cNvPr id="18435" name="Rectangle 3">
                <a:extLst>
                  <a:ext uri="{FF2B5EF4-FFF2-40B4-BE49-F238E27FC236}">
                    <a16:creationId xmlns:a16="http://schemas.microsoft.com/office/drawing/2014/main" id="{F0957A1E-C3D4-4EB5-8635-DBEB906C2D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2459038"/>
              </a:xfrm>
              <a:blipFill>
                <a:blip r:embed="rId2"/>
                <a:stretch>
                  <a:fillRect l="-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461" name="Group 29">
            <a:extLst>
              <a:ext uri="{FF2B5EF4-FFF2-40B4-BE49-F238E27FC236}">
                <a16:creationId xmlns:a16="http://schemas.microsoft.com/office/drawing/2014/main" id="{F9197BBB-D94F-44A8-81CD-EAD67F4BF39D}"/>
              </a:ext>
            </a:extLst>
          </p:cNvPr>
          <p:cNvGrpSpPr>
            <a:grpSpLocks/>
          </p:cNvGrpSpPr>
          <p:nvPr/>
        </p:nvGrpSpPr>
        <p:grpSpPr bwMode="auto">
          <a:xfrm>
            <a:off x="2549525" y="2373313"/>
            <a:ext cx="568325" cy="660400"/>
            <a:chOff x="1417" y="1495"/>
            <a:chExt cx="358" cy="416"/>
          </a:xfrm>
        </p:grpSpPr>
        <p:sp>
          <p:nvSpPr>
            <p:cNvPr id="16406" name="Line 4">
              <a:extLst>
                <a:ext uri="{FF2B5EF4-FFF2-40B4-BE49-F238E27FC236}">
                  <a16:creationId xmlns:a16="http://schemas.microsoft.com/office/drawing/2014/main" id="{CEB83257-6113-4DE6-955D-85A0AB8C4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17" y="1664"/>
              <a:ext cx="22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Text Box 5">
              <a:extLst>
                <a:ext uri="{FF2B5EF4-FFF2-40B4-BE49-F238E27FC236}">
                  <a16:creationId xmlns:a16="http://schemas.microsoft.com/office/drawing/2014/main" id="{6A65732D-6E30-4D9A-80FB-922E5F29B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149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0</a:t>
              </a:r>
            </a:p>
          </p:txBody>
        </p:sp>
      </p:grpSp>
      <p:graphicFrame>
        <p:nvGraphicFramePr>
          <p:cNvPr id="18462" name="Group 30">
            <a:extLst>
              <a:ext uri="{FF2B5EF4-FFF2-40B4-BE49-F238E27FC236}">
                <a16:creationId xmlns:a16="http://schemas.microsoft.com/office/drawing/2014/main" id="{9E809D16-8D9B-4F49-8302-6A00DF2B546D}"/>
              </a:ext>
            </a:extLst>
          </p:cNvPr>
          <p:cNvGraphicFramePr>
            <a:graphicFrameLocks noGrp="1"/>
          </p:cNvGraphicFramePr>
          <p:nvPr/>
        </p:nvGraphicFramePr>
        <p:xfrm>
          <a:off x="768350" y="4543425"/>
          <a:ext cx="7546975" cy="1847850"/>
        </p:xfrm>
        <a:graphic>
          <a:graphicData uri="http://schemas.openxmlformats.org/drawingml/2006/table">
            <a:tbl>
              <a:tblPr/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7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5.5 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0.22 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-2,700 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(607 lbs)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-10,000 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(2,250 lbs)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49263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8905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954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682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1399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971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0543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5115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-260,000 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(58,400 lbs)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E65A65D2-382F-40EE-B871-D2EE097E4E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3332" y="3119203"/>
                <a:ext cx="4261423" cy="619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lang="en-US" alt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altLang="en-US" sz="2000" i="1" dirty="0" err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</m:t>
                      </m:r>
                      <m:r>
                        <a:rPr lang="en-US" altLang="en-US" sz="2000" i="1" dirty="0" err="1" smtClean="0">
                          <a:latin typeface="Cambria Math" panose="02040503050406030204" pitchFamily="18" charset="0"/>
                          <a:sym typeface="MT Symbol" pitchFamily="82" charset="2"/>
                        </a:rPr>
                        <m:t>𝑡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 = 5.72 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 10</m:t>
                      </m:r>
                      <m:r>
                        <a:rPr lang="en-US" altLang="en-US" sz="2000" i="1" baseline="30000" dirty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sz="2000" i="1" dirty="0" err="1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altLang="en-US" sz="2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 dirty="0" err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10" name="Text Box 9">
                <a:extLst>
                  <a:ext uri="{FF2B5EF4-FFF2-40B4-BE49-F238E27FC236}">
                    <a16:creationId xmlns:a16="http://schemas.microsoft.com/office/drawing/2014/main" id="{E65A65D2-382F-40EE-B871-D2EE097E4E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3332" y="3119203"/>
                <a:ext cx="4261423" cy="6195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Left 2">
            <a:extLst>
              <a:ext uri="{FF2B5EF4-FFF2-40B4-BE49-F238E27FC236}">
                <a16:creationId xmlns:a16="http://schemas.microsoft.com/office/drawing/2014/main" id="{9841C994-2E2B-4E92-A0C0-563DF2A38691}"/>
              </a:ext>
            </a:extLst>
          </p:cNvPr>
          <p:cNvSpPr/>
          <p:nvPr/>
        </p:nvSpPr>
        <p:spPr>
          <a:xfrm>
            <a:off x="3463636" y="3352222"/>
            <a:ext cx="1108364" cy="1535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10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720CD7-B372-468C-BCD1-F65CE99DF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Conservation of Momentum in Collisions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C226B25-1A6D-411D-9BAB-159037B0B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2676525"/>
          </a:xfrm>
        </p:spPr>
        <p:txBody>
          <a:bodyPr/>
          <a:lstStyle/>
          <a:p>
            <a:pPr eaLnBrk="1" hangingPunct="1"/>
            <a:r>
              <a:rPr lang="en-US" altLang="en-US" dirty="0"/>
              <a:t>Newton’s 3</a:t>
            </a:r>
            <a:r>
              <a:rPr lang="en-US" altLang="en-US" baseline="30000" dirty="0"/>
              <a:t>rd</a:t>
            </a:r>
            <a:r>
              <a:rPr lang="en-US" altLang="en-US" dirty="0"/>
              <a:t> Law of motion says that for every action there is an equal and opposite reaction.</a:t>
            </a:r>
          </a:p>
          <a:p>
            <a:pPr lvl="1" eaLnBrk="1" hangingPunct="1"/>
            <a:r>
              <a:rPr lang="en-US" altLang="en-US" dirty="0"/>
              <a:t>The force on one object is equal and opposite to the force on the other object</a:t>
            </a:r>
          </a:p>
        </p:txBody>
      </p:sp>
      <p:pic>
        <p:nvPicPr>
          <p:cNvPr id="19460" name="Picture 4" descr="j0312538">
            <a:extLst>
              <a:ext uri="{FF2B5EF4-FFF2-40B4-BE49-F238E27FC236}">
                <a16:creationId xmlns:a16="http://schemas.microsoft.com/office/drawing/2014/main" id="{C271890C-C468-4167-ADFC-FFB14EECE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838" y="5132388"/>
            <a:ext cx="91916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Oval 11">
            <a:extLst>
              <a:ext uri="{FF2B5EF4-FFF2-40B4-BE49-F238E27FC236}">
                <a16:creationId xmlns:a16="http://schemas.microsoft.com/office/drawing/2014/main" id="{BE19AD1D-FCAB-478D-A077-67CCCABBCE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9313" y="5151438"/>
            <a:ext cx="917575" cy="915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0ECA9F22-0968-4D1A-9652-2FC6102B4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3713" y="5616575"/>
            <a:ext cx="116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A3206E1B-4052-4B02-ADCF-9843B5D7A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5638800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F</a:t>
            </a:r>
            <a:r>
              <a:rPr lang="en-US" altLang="en-US" sz="2400" baseline="-25000"/>
              <a:t>cue on 8</a:t>
            </a:r>
            <a:endParaRPr lang="en-US" altLang="en-US" sz="2400"/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D52B814E-55C7-4B14-80C0-AA50F5740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638" y="5049838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F</a:t>
            </a:r>
            <a:r>
              <a:rPr lang="en-US" altLang="en-US" sz="2400" baseline="-25000"/>
              <a:t>8 on cue</a:t>
            </a:r>
            <a:endParaRPr lang="en-US" altLang="en-US" sz="2400"/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2C2189E8-BCF8-4189-945E-21F1A55EB9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0113" y="5608638"/>
            <a:ext cx="116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7" grpId="0" animBg="1"/>
      <p:bldP spid="19469" grpId="0"/>
      <p:bldP spid="194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F6A4B9B-45CF-4B13-8FDE-B3735D05B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Collisions and the Impulse Momentum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3" name="Rectangle 3">
                <a:extLst>
                  <a:ext uri="{FF2B5EF4-FFF2-40B4-BE49-F238E27FC236}">
                    <a16:creationId xmlns:a16="http://schemas.microsoft.com/office/drawing/2014/main" id="{2F056781-191A-4391-A832-279187F3B77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75491" y="1981200"/>
                <a:ext cx="8936183" cy="4114800"/>
              </a:xfrm>
            </p:spPr>
            <p:txBody>
              <a:bodyPr/>
              <a:lstStyle/>
              <a:p>
                <a:pPr eaLnBrk="1" hangingPunct="1"/>
                <a:r>
                  <a:rPr lang="en-US" altLang="en-US" dirty="0"/>
                  <a:t>The Impulse-Momentum Theorem can be used to analyze the collision from both object’s perspective</a:t>
                </a:r>
              </a:p>
              <a:p>
                <a:pPr lvl="1" eaLnBrk="1" hangingPunct="1"/>
                <a:r>
                  <a:rPr lang="en-US" altLang="en-US" dirty="0"/>
                  <a:t>For cue ball: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altLang="en-US" dirty="0"/>
                  <a:t>	(1)</a:t>
                </a:r>
                <a:endParaRPr lang="en-US" altLang="en-US" baseline="-25000" dirty="0"/>
              </a:p>
              <a:p>
                <a:pPr lvl="1" eaLnBrk="1" hangingPunct="1"/>
                <a:r>
                  <a:rPr lang="en-US" altLang="en-US" dirty="0"/>
                  <a:t>For 8 ball: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 8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    −</m:t>
                    </m:r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baseline="-25000" dirty="0"/>
                  <a:t>	</a:t>
                </a:r>
                <a:r>
                  <a:rPr lang="en-US" altLang="en-US" dirty="0"/>
                  <a:t>(2)</a:t>
                </a:r>
                <a:endParaRPr lang="el-GR" altLang="en-US" dirty="0"/>
              </a:p>
            </p:txBody>
          </p:sp>
        </mc:Choice>
        <mc:Fallback xmlns="">
          <p:sp>
            <p:nvSpPr>
              <p:cNvPr id="40963" name="Rectangle 3">
                <a:extLst>
                  <a:ext uri="{FF2B5EF4-FFF2-40B4-BE49-F238E27FC236}">
                    <a16:creationId xmlns:a16="http://schemas.microsoft.com/office/drawing/2014/main" id="{2F056781-191A-4391-A832-279187F3B7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75491" y="1981200"/>
                <a:ext cx="8936183" cy="4114800"/>
              </a:xfrm>
              <a:blipFill>
                <a:blip r:embed="rId4"/>
                <a:stretch>
                  <a:fillRect l="-819" t="-1926" r="-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65" name="Picture 5" descr="j0312538">
            <a:extLst>
              <a:ext uri="{FF2B5EF4-FFF2-40B4-BE49-F238E27FC236}">
                <a16:creationId xmlns:a16="http://schemas.microsoft.com/office/drawing/2014/main" id="{CB4CBA0F-FC27-4172-9B64-E918F916A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5233990"/>
            <a:ext cx="91916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Oval 6">
            <a:extLst>
              <a:ext uri="{FF2B5EF4-FFF2-40B4-BE49-F238E27FC236}">
                <a16:creationId xmlns:a16="http://schemas.microsoft.com/office/drawing/2014/main" id="{84C3A855-F93F-4901-8B36-2A4E1EE0C3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0513" y="5251452"/>
            <a:ext cx="917575" cy="915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0967" name="j0071206.wav">
            <a:hlinkClick r:id="" action="ppaction://media"/>
            <a:extLst>
              <a:ext uri="{FF2B5EF4-FFF2-40B4-BE49-F238E27FC236}">
                <a16:creationId xmlns:a16="http://schemas.microsoft.com/office/drawing/2014/main" id="{D992BE42-BAB7-48D6-8A0F-DE6148765124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j0312538">
            <a:extLst>
              <a:ext uri="{FF2B5EF4-FFF2-40B4-BE49-F238E27FC236}">
                <a16:creationId xmlns:a16="http://schemas.microsoft.com/office/drawing/2014/main" id="{9DA9D84E-0237-4D80-8B4D-AC5D7EDDB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582" y="5233990"/>
            <a:ext cx="91916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6">
            <a:extLst>
              <a:ext uri="{FF2B5EF4-FFF2-40B4-BE49-F238E27FC236}">
                <a16:creationId xmlns:a16="http://schemas.microsoft.com/office/drawing/2014/main" id="{DBE8E4DB-2F6F-4E78-9C05-F704772445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26007" y="5251452"/>
            <a:ext cx="917575" cy="915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F7ECD03-FE67-4E49-9BD6-A4B57C58837C}"/>
              </a:ext>
            </a:extLst>
          </p:cNvPr>
          <p:cNvGrpSpPr/>
          <p:nvPr/>
        </p:nvGrpSpPr>
        <p:grpSpPr>
          <a:xfrm>
            <a:off x="4643582" y="5625886"/>
            <a:ext cx="1582160" cy="927314"/>
            <a:chOff x="4643582" y="5625886"/>
            <a:chExt cx="1582160" cy="927314"/>
          </a:xfrm>
        </p:grpSpPr>
        <p:sp>
          <p:nvSpPr>
            <p:cNvPr id="10" name="Text Box 13">
              <a:extLst>
                <a:ext uri="{FF2B5EF4-FFF2-40B4-BE49-F238E27FC236}">
                  <a16:creationId xmlns:a16="http://schemas.microsoft.com/office/drawing/2014/main" id="{AB8B74D5-CF03-4A10-AD1F-073FAD3EC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392" y="6096000"/>
              <a:ext cx="1149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 dirty="0" err="1"/>
                <a:t>F</a:t>
              </a:r>
              <a:r>
                <a:rPr lang="en-US" altLang="en-US" sz="2400" baseline="-25000" dirty="0" err="1"/>
                <a:t>cue</a:t>
              </a:r>
              <a:r>
                <a:rPr lang="en-US" altLang="en-US" sz="2400" baseline="-25000" dirty="0"/>
                <a:t> on 8</a:t>
              </a:r>
              <a:endParaRPr lang="en-US" altLang="en-US" sz="2400" dirty="0"/>
            </a:p>
          </p:txBody>
        </p:sp>
        <p:sp>
          <p:nvSpPr>
            <p:cNvPr id="2" name="Arrow: Right 1">
              <a:extLst>
                <a:ext uri="{FF2B5EF4-FFF2-40B4-BE49-F238E27FC236}">
                  <a16:creationId xmlns:a16="http://schemas.microsoft.com/office/drawing/2014/main" id="{CD5DE8FE-30F7-47CB-A378-945A39A0DDE9}"/>
                </a:ext>
              </a:extLst>
            </p:cNvPr>
            <p:cNvSpPr/>
            <p:nvPr/>
          </p:nvSpPr>
          <p:spPr>
            <a:xfrm>
              <a:off x="4643582" y="5625886"/>
              <a:ext cx="1099127" cy="215321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13B8B4-47EF-44B8-83C0-CB38647815F5}"/>
              </a:ext>
            </a:extLst>
          </p:cNvPr>
          <p:cNvGrpSpPr/>
          <p:nvPr/>
        </p:nvGrpSpPr>
        <p:grpSpPr>
          <a:xfrm>
            <a:off x="3546332" y="5625886"/>
            <a:ext cx="1248478" cy="931779"/>
            <a:chOff x="4643582" y="5625886"/>
            <a:chExt cx="1248478" cy="931779"/>
          </a:xfrm>
        </p:grpSpPr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BAA95B25-D468-4DFF-89AA-7BD8E4163B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2768" y="6096000"/>
              <a:ext cx="115929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 dirty="0"/>
                <a:t>F</a:t>
              </a:r>
              <a:r>
                <a:rPr lang="en-US" altLang="en-US" sz="2400" baseline="-25000" dirty="0"/>
                <a:t>8 on cue</a:t>
              </a:r>
              <a:endParaRPr lang="en-US" altLang="en-US" sz="2400" dirty="0"/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32DB485C-F586-4560-B946-03B62BBE52F2}"/>
                </a:ext>
              </a:extLst>
            </p:cNvPr>
            <p:cNvSpPr/>
            <p:nvPr/>
          </p:nvSpPr>
          <p:spPr>
            <a:xfrm flipH="1">
              <a:off x="4643582" y="5625886"/>
              <a:ext cx="1099127" cy="215321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0.37223 2.59259E-6 " pathEditMode="relative" rAng="0" ptsTypes="AA">
                                      <p:cBhvr>
                                        <p:cTn id="19" dur="225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11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59259E-6 L -0.35938 -2.59259E-6 " pathEditMode="relative" rAng="0" ptsTypes="AA">
                                      <p:cBhvr>
                                        <p:cTn id="21" dur="22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69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23" dur="22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25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25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34" dur="225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862" fill="hold"/>
                                        <p:tgtEl>
                                          <p:spTgt spid="409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67"/>
                </p:tgtEl>
              </p:cMediaNode>
            </p:audio>
          </p:childTnLst>
        </p:cTn>
      </p:par>
    </p:tnLst>
    <p:bldLst>
      <p:bldP spid="40963" grpId="0" uiExpand="1" build="p" bldLvl="2"/>
      <p:bldP spid="40966" grpId="0" animBg="1"/>
      <p:bldP spid="40966" grpId="1" animBg="1"/>
      <p:bldP spid="40966" grpId="2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6B5E987-BDDE-4A01-AE29-7DFBE6121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Conservation of Momentum in Collisions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id="{51C85EF9-5DE9-49D7-9E1A-6AC62A6B784F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0075" y="1820863"/>
                <a:ext cx="8315325" cy="456565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dirty="0"/>
                  <a:t>Solving (1) and (2) for the initial momentum of each object before the collision gives us:</a:t>
                </a:r>
              </a:p>
              <a:p>
                <a:pPr lvl="1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sz="24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400" dirty="0"/>
                  <a:t>			(3)</a:t>
                </a:r>
              </a:p>
              <a:p>
                <a:pPr lvl="1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   −</m:t>
                    </m:r>
                    <m:sSub>
                      <m:sSubPr>
                        <m:ctrlP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 8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sz="24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2400" dirty="0"/>
                  <a:t>			(4)</a:t>
                </a:r>
              </a:p>
              <a:p>
                <a:pPr eaLnBrk="1" hangingPunct="1"/>
                <a:r>
                  <a:rPr lang="en-US" altLang="en-US" sz="2800" dirty="0"/>
                  <a:t>As per Newton’s 3</a:t>
                </a:r>
                <a:r>
                  <a:rPr lang="en-US" altLang="en-US" sz="2800" baseline="30000" dirty="0"/>
                  <a:t>rd</a:t>
                </a:r>
                <a:r>
                  <a:rPr lang="en-US" altLang="en-US" sz="2800" dirty="0"/>
                  <a:t> Law: </a:t>
                </a:r>
                <a:r>
                  <a:rPr lang="en-US" altLang="en-US" sz="2800" b="1" dirty="0" err="1"/>
                  <a:t>F</a:t>
                </a:r>
                <a:r>
                  <a:rPr lang="en-US" altLang="en-US" sz="2800" baseline="-25000" dirty="0" err="1"/>
                  <a:t>cue</a:t>
                </a:r>
                <a:r>
                  <a:rPr lang="en-US" altLang="en-US" sz="2800" baseline="-25000" dirty="0"/>
                  <a:t> on 8</a:t>
                </a:r>
                <a:r>
                  <a:rPr lang="en-US" altLang="en-US" sz="2800" dirty="0"/>
                  <a:t> = -</a:t>
                </a:r>
                <a:r>
                  <a:rPr lang="en-US" altLang="en-US" sz="2800" b="1" dirty="0"/>
                  <a:t>F</a:t>
                </a:r>
                <a:r>
                  <a:rPr lang="en-US" altLang="en-US" sz="2800" baseline="-25000" dirty="0"/>
                  <a:t>8 on cue</a:t>
                </a:r>
                <a:endParaRPr lang="en-US" altLang="en-US" sz="2800" dirty="0"/>
              </a:p>
              <a:p>
                <a:pPr lvl="1" eaLnBrk="1" hangingPunct="1"/>
                <a:r>
                  <a:rPr lang="en-US" altLang="en-US" sz="2400" dirty="0"/>
                  <a:t>Substituting the latter into (4) and then adding the two equations together yields:</a:t>
                </a:r>
              </a:p>
              <a:p>
                <a:pPr lvl="2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b="1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sz="20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en-US" sz="2000" b="1" dirty="0"/>
              </a:p>
              <a:p>
                <a:pPr lvl="2" eaLnBrk="1" hangingPunct="1"/>
                <a:r>
                  <a:rPr lang="en-US" altLang="en-US" sz="20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</a:rPr>
                      <m:t>    +</m:t>
                    </m:r>
                    <m:sSub>
                      <m:sSubPr>
                        <m:ctrlP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𝑜𝑛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</m:sub>
                    </m:sSub>
                    <m:r>
                      <m:rPr>
                        <m:sty m:val="p"/>
                      </m:rPr>
                      <a:rPr lang="el-GR" altLang="en-US" sz="2000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altLang="en-US" sz="2000" b="1" dirty="0"/>
              </a:p>
              <a:p>
                <a:pPr lvl="2"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𝑐𝑢𝑒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8(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l-GR" altLang="en-US" sz="2400" baseline="-25000" dirty="0"/>
              </a:p>
            </p:txBody>
          </p:sp>
        </mc:Choice>
        <mc:Fallback xmlns="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id="{51C85EF9-5DE9-49D7-9E1A-6AC62A6B78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0075" y="1820863"/>
                <a:ext cx="8315325" cy="4565650"/>
              </a:xfrm>
              <a:blipFill>
                <a:blip r:embed="rId2"/>
                <a:stretch>
                  <a:fillRect l="-586" t="-1469" r="-2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4" name="Line 4">
            <a:extLst>
              <a:ext uri="{FF2B5EF4-FFF2-40B4-BE49-F238E27FC236}">
                <a16:creationId xmlns:a16="http://schemas.microsoft.com/office/drawing/2014/main" id="{08FFFE1F-8AC7-4075-811D-EB7F8257D284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1968067" y="5871297"/>
            <a:ext cx="329184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485" name="Picture 5" descr="j0312538">
            <a:extLst>
              <a:ext uri="{FF2B5EF4-FFF2-40B4-BE49-F238E27FC236}">
                <a16:creationId xmlns:a16="http://schemas.microsoft.com/office/drawing/2014/main" id="{248D6AE2-F435-4789-916D-36797424A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8" y="5741988"/>
            <a:ext cx="91916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Oval 6">
            <a:extLst>
              <a:ext uri="{FF2B5EF4-FFF2-40B4-BE49-F238E27FC236}">
                <a16:creationId xmlns:a16="http://schemas.microsoft.com/office/drawing/2014/main" id="{6DAAD6CE-5132-4317-821D-977C038287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0513" y="5759450"/>
            <a:ext cx="917575" cy="9159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52601E-6 L 0.37223 -3.52601E-6 " pathEditMode="relative" rAng="0" ptsTypes="AA">
                                      <p:cBhvr>
                                        <p:cTn id="45" dur="225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11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38728E-6 L -0.35938 -1.38728E-6 " pathEditMode="relative" rAng="0" ptsTypes="AA">
                                      <p:cBhvr>
                                        <p:cTn id="47" dur="225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69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49" dur="225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51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225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25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25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25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24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0" dur="225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uiExpand="1" build="p" bldLvl="2"/>
      <p:bldP spid="20486" grpId="0" animBg="1"/>
      <p:bldP spid="2048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F449E0B-12F4-4E3C-94D8-A0BA96D67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Law of Conservation of Momentum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7" name="Rectangle 3">
                <a:extLst>
                  <a:ext uri="{FF2B5EF4-FFF2-40B4-BE49-F238E27FC236}">
                    <a16:creationId xmlns:a16="http://schemas.microsoft.com/office/drawing/2014/main" id="{FCFB608A-421C-4171-A50E-98523F3192B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4449763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dirty="0"/>
                  <a:t>Hence, the sum of the momenta of two bodies before a collision is the same as the sum of their momenta after a collision.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en-US" sz="2400" dirty="0"/>
                  <a:t>		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altLang="en-US" sz="2400" baseline="-25000" dirty="0">
                  <a:solidFill>
                    <a:srgbClr val="3333CC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or</a:t>
                </a:r>
              </a:p>
              <a:p>
                <a:pPr eaLnBrk="1" hangingPunct="1">
                  <a:lnSpc>
                    <a:spcPct val="90000"/>
                  </a:lnSpc>
                  <a:buNone/>
                </a:pPr>
                <a:r>
                  <a:rPr lang="en-US" altLang="en-US" sz="2400" dirty="0"/>
                  <a:t>		</a:t>
                </a:r>
                <a:r>
                  <a:rPr lang="en-US" altLang="en-US" sz="2400" b="1" dirty="0">
                    <a:solidFill>
                      <a:srgbClr val="3333C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1(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en-US" altLang="en-US" sz="24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1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400" b="0" i="1" dirty="0" smtClean="0">
                            <a:solidFill>
                              <a:srgbClr val="3333CC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en-US" altLang="en-US" sz="2400" baseline="-25000" dirty="0">
                  <a:solidFill>
                    <a:srgbClr val="3333CC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900" baseline="-25000" dirty="0">
                  <a:solidFill>
                    <a:srgbClr val="3333CC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dirty="0"/>
                  <a:t>It is most simply written as: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900" dirty="0"/>
              </a:p>
              <a:p>
                <a:pPr lvl="1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000" dirty="0"/>
                  <a:t>			      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2000" i="1" baseline="-25000" dirty="0" err="1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𝑏𝑒𝑓𝑜𝑟𝑒</m:t>
                    </m:r>
                    <m:r>
                      <a:rPr lang="en-US" altLang="en-US" sz="2000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2000" i="1" baseline="-25000" dirty="0" err="1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</a:rPr>
                      <m:t>𝑎𝑓𝑡𝑒𝑟</m:t>
                    </m:r>
                  </m:oMath>
                </a14:m>
                <a:endParaRPr lang="en-US" altLang="en-US" sz="2000" dirty="0">
                  <a:solidFill>
                    <a:srgbClr val="3333CC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900" dirty="0">
                  <a:solidFill>
                    <a:srgbClr val="3333CC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400" dirty="0"/>
                  <a:t>Conservation of Momentum is true for a closed system where all the forces are internal.</a:t>
                </a:r>
              </a:p>
            </p:txBody>
          </p:sp>
        </mc:Choice>
        <mc:Fallback xmlns="">
          <p:sp>
            <p:nvSpPr>
              <p:cNvPr id="21507" name="Rectangle 3">
                <a:extLst>
                  <a:ext uri="{FF2B5EF4-FFF2-40B4-BE49-F238E27FC236}">
                    <a16:creationId xmlns:a16="http://schemas.microsoft.com/office/drawing/2014/main" id="{FCFB608A-421C-4171-A50E-98523F3192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4449763"/>
              </a:xfrm>
              <a:blipFill>
                <a:blip r:embed="rId2"/>
                <a:stretch>
                  <a:fillRect l="-398" t="-1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768C5BD-1200-44B4-958B-8847AEBE8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3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B143DD5-0909-41EB-BEEF-9EB6A3254B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7005638" cy="4114800"/>
          </a:xfrm>
        </p:spPr>
        <p:txBody>
          <a:bodyPr/>
          <a:lstStyle/>
          <a:p>
            <a:pPr eaLnBrk="1" hangingPunct="1"/>
            <a:r>
              <a:rPr lang="en-US" altLang="en-US" sz="2000" b="1"/>
              <a:t>Cart A approaches cart B, which is initially at rest, with an initial velocity of 30 m/s.  After the collision, cart A stops and cart B continues on with what velocity? Cart A has a mass of 50 kg while cart B has a mass of 100kg.</a:t>
            </a:r>
            <a:r>
              <a:rPr lang="en-US" altLang="en-US" sz="2000"/>
              <a:t> </a:t>
            </a:r>
          </a:p>
        </p:txBody>
      </p:sp>
      <p:pic>
        <p:nvPicPr>
          <p:cNvPr id="22532" name="Picture 4" descr="j0296212">
            <a:extLst>
              <a:ext uri="{FF2B5EF4-FFF2-40B4-BE49-F238E27FC236}">
                <a16:creationId xmlns:a16="http://schemas.microsoft.com/office/drawing/2014/main" id="{F07D1B0D-0D80-47DF-B8FB-CD68FA3B0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65575" y="4240213"/>
            <a:ext cx="193675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MCj03512920000[1]">
            <a:extLst>
              <a:ext uri="{FF2B5EF4-FFF2-40B4-BE49-F238E27FC236}">
                <a16:creationId xmlns:a16="http://schemas.microsoft.com/office/drawing/2014/main" id="{9CFD44DB-9A48-4EB1-949E-4FCBAB401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975" y="4430713"/>
            <a:ext cx="19939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Text Box 8">
            <a:extLst>
              <a:ext uri="{FF2B5EF4-FFF2-40B4-BE49-F238E27FC236}">
                <a16:creationId xmlns:a16="http://schemas.microsoft.com/office/drawing/2014/main" id="{F21A9A6B-287B-49F5-9FE6-B792E6C66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58451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A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D7E62C91-2489-42B0-9B4D-1C01A98E4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58388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B</a:t>
            </a:r>
          </a:p>
        </p:txBody>
      </p:sp>
      <p:pic>
        <p:nvPicPr>
          <p:cNvPr id="22542" name="MSj01206.wav">
            <a:hlinkClick r:id="" action="ppaction://media"/>
            <a:extLst>
              <a:ext uri="{FF2B5EF4-FFF2-40B4-BE49-F238E27FC236}">
                <a16:creationId xmlns:a16="http://schemas.microsoft.com/office/drawing/2014/main" id="{59855B38-181C-45AA-B4E2-76A444589CC9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MSj01221.wav">
            <a:hlinkClick r:id="" action="ppaction://media"/>
            <a:extLst>
              <a:ext uri="{FF2B5EF4-FFF2-40B4-BE49-F238E27FC236}">
                <a16:creationId xmlns:a16="http://schemas.microsoft.com/office/drawing/2014/main" id="{6A9E6AB8-4523-41AC-98EC-979382ADBC44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3" presetClass="path" presetSubtype="0" ac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4.68208E-6 L 0.22135 4.68208E-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30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3253" fill="hold"/>
                                        <p:tgtEl>
                                          <p:spTgt spid="225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752"/>
                            </p:stCondLst>
                            <p:childTnLst>
                              <p:par>
                                <p:cTn id="3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8132" fill="hold"/>
                                        <p:tgtEl>
                                          <p:spTgt spid="225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2"/>
                </p:tgtEl>
              </p:cMediaNode>
            </p:audio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3"/>
                </p:tgtEl>
              </p:cMediaNode>
            </p:audio>
          </p:childTnLst>
        </p:cTn>
      </p:par>
    </p:tnLst>
    <p:bldLst>
      <p:bldP spid="22531" grpId="0" build="p"/>
      <p:bldP spid="22536" grpId="0"/>
      <p:bldP spid="225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127B888-51BF-4F12-BA97-82A550188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Diagram the Problem</a:t>
            </a:r>
          </a:p>
        </p:txBody>
      </p:sp>
      <p:pic>
        <p:nvPicPr>
          <p:cNvPr id="23556" name="Picture 4" descr="j0296212">
            <a:extLst>
              <a:ext uri="{FF2B5EF4-FFF2-40B4-BE49-F238E27FC236}">
                <a16:creationId xmlns:a16="http://schemas.microsoft.com/office/drawing/2014/main" id="{00CC94F2-8C7C-4672-BFB2-7B230DF6B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825" y="1739900"/>
            <a:ext cx="193675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MCj03512920000[1]">
            <a:extLst>
              <a:ext uri="{FF2B5EF4-FFF2-40B4-BE49-F238E27FC236}">
                <a16:creationId xmlns:a16="http://schemas.microsoft.com/office/drawing/2014/main" id="{93B97B6B-0EB8-42E4-BD4E-CD409C719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225" y="1930400"/>
            <a:ext cx="19939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Text Box 6">
            <a:extLst>
              <a:ext uri="{FF2B5EF4-FFF2-40B4-BE49-F238E27FC236}">
                <a16:creationId xmlns:a16="http://schemas.microsoft.com/office/drawing/2014/main" id="{E759F54A-AFD8-4401-8DC6-295D66644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33448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A</a:t>
            </a:r>
          </a:p>
        </p:txBody>
      </p:sp>
      <p:sp>
        <p:nvSpPr>
          <p:cNvPr id="23559" name="Text Box 7">
            <a:extLst>
              <a:ext uri="{FF2B5EF4-FFF2-40B4-BE49-F238E27FC236}">
                <a16:creationId xmlns:a16="http://schemas.microsoft.com/office/drawing/2014/main" id="{C4D4DBA4-2301-4072-A2F7-252274754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33385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B</a:t>
            </a:r>
          </a:p>
        </p:txBody>
      </p:sp>
      <p:sp>
        <p:nvSpPr>
          <p:cNvPr id="23560" name="Text Box 8">
            <a:extLst>
              <a:ext uri="{FF2B5EF4-FFF2-40B4-BE49-F238E27FC236}">
                <a16:creationId xmlns:a16="http://schemas.microsoft.com/office/drawing/2014/main" id="{44560073-F15E-4914-8F79-1FEC00062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3783013"/>
            <a:ext cx="262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Before Collision: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62" name="Text Box 10">
                <a:extLst>
                  <a:ext uri="{FF2B5EF4-FFF2-40B4-BE49-F238E27FC236}">
                    <a16:creationId xmlns:a16="http://schemas.microsoft.com/office/drawing/2014/main" id="{377E37BD-6F97-4E95-BD0F-9107FD200A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6013" y="4221163"/>
                <a:ext cx="200849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000" b="0" i="1" baseline="-25000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sz="2000" b="1" i="1" dirty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2000" b="0" i="1" baseline="-25000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562" name="Text Box 10">
                <a:extLst>
                  <a:ext uri="{FF2B5EF4-FFF2-40B4-BE49-F238E27FC236}">
                    <a16:creationId xmlns:a16="http://schemas.microsoft.com/office/drawing/2014/main" id="{377E37BD-6F97-4E95-BD0F-9107FD200A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6013" y="4221163"/>
                <a:ext cx="2008499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64" name="Text Box 12">
            <a:extLst>
              <a:ext uri="{FF2B5EF4-FFF2-40B4-BE49-F238E27FC236}">
                <a16:creationId xmlns:a16="http://schemas.microsoft.com/office/drawing/2014/main" id="{7027B70A-8F9F-4DF8-AB6E-B2BC2D0C4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962525"/>
            <a:ext cx="236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After Collision: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65" name="Text Box 13">
                <a:extLst>
                  <a:ext uri="{FF2B5EF4-FFF2-40B4-BE49-F238E27FC236}">
                    <a16:creationId xmlns:a16="http://schemas.microsoft.com/office/drawing/2014/main" id="{BE547DE3-776A-48C8-8574-E930DD125F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5250" y="5408613"/>
                <a:ext cx="2002087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2000" b="0" i="1" baseline="-25000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sz="2000" b="1" i="1" dirty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2000" i="1" baseline="-25000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2000" b="0" i="1" baseline="-25000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 xmlns="">
          <p:sp>
            <p:nvSpPr>
              <p:cNvPr id="23565" name="Text Box 13">
                <a:extLst>
                  <a:ext uri="{FF2B5EF4-FFF2-40B4-BE49-F238E27FC236}">
                    <a16:creationId xmlns:a16="http://schemas.microsoft.com/office/drawing/2014/main" id="{BE547DE3-776A-48C8-8574-E930DD125F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65250" y="5408613"/>
                <a:ext cx="2002087" cy="400110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DE52E5C4-83B8-4310-909A-A44C7461C002}"/>
              </a:ext>
            </a:extLst>
          </p:cNvPr>
          <p:cNvGrpSpPr>
            <a:grpSpLocks/>
          </p:cNvGrpSpPr>
          <p:nvPr/>
        </p:nvGrpSpPr>
        <p:grpSpPr bwMode="auto">
          <a:xfrm>
            <a:off x="1358900" y="4225925"/>
            <a:ext cx="3065463" cy="400050"/>
            <a:chOff x="856" y="2662"/>
            <a:chExt cx="1931" cy="2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43" name="Text Box 9">
                  <a:extLst>
                    <a:ext uri="{FF2B5EF4-FFF2-40B4-BE49-F238E27FC236}">
                      <a16:creationId xmlns:a16="http://schemas.microsoft.com/office/drawing/2014/main" id="{19F8DFC2-1428-43A7-B1A4-2E9E93D5E7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6" y="2662"/>
                  <a:ext cx="920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sz="2000" b="0" i="1" baseline="-25000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sz="2000" b="0" i="1" baseline="-25000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22543" name="Text Box 9">
                  <a:extLst>
                    <a:ext uri="{FF2B5EF4-FFF2-40B4-BE49-F238E27FC236}">
                      <a16:creationId xmlns:a16="http://schemas.microsoft.com/office/drawing/2014/main" id="{19F8DFC2-1428-43A7-B1A4-2E9E93D5E7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56" y="2662"/>
                  <a:ext cx="920" cy="252"/>
                </a:xfrm>
                <a:prstGeom prst="rect">
                  <a:avLst/>
                </a:prstGeom>
                <a:blipFill>
                  <a:blip r:embed="rId6"/>
                  <a:stretch>
                    <a:fillRect b="-1060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544" name="Line 15">
              <a:extLst>
                <a:ext uri="{FF2B5EF4-FFF2-40B4-BE49-F238E27FC236}">
                  <a16:creationId xmlns:a16="http://schemas.microsoft.com/office/drawing/2014/main" id="{53350225-0F44-4432-986C-7D6D0C2CC0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804"/>
              <a:ext cx="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70" name="Group 18">
            <a:extLst>
              <a:ext uri="{FF2B5EF4-FFF2-40B4-BE49-F238E27FC236}">
                <a16:creationId xmlns:a16="http://schemas.microsoft.com/office/drawing/2014/main" id="{5A74DD24-CF01-44CF-AE9F-9BA09A130927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5403850"/>
            <a:ext cx="2882900" cy="400050"/>
            <a:chOff x="3107" y="3404"/>
            <a:chExt cx="1816" cy="2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541" name="Text Box 14">
                  <a:extLst>
                    <a:ext uri="{FF2B5EF4-FFF2-40B4-BE49-F238E27FC236}">
                      <a16:creationId xmlns:a16="http://schemas.microsoft.com/office/drawing/2014/main" id="{81DDBCD0-19A0-43D3-A0C3-07BD6D89EC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07" y="3404"/>
                  <a:ext cx="974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n-US" sz="2000" b="1" i="1" dirty="0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sz="2000" b="0" i="1" baseline="-25000" dirty="0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en-US" sz="2000" b="1" i="1" dirty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altLang="en-US" sz="2000" i="1" baseline="-25000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sz="2000" b="0" i="1" baseline="-25000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 xmlns="">
            <p:sp>
              <p:nvSpPr>
                <p:cNvPr id="22541" name="Text Box 14">
                  <a:extLst>
                    <a:ext uri="{FF2B5EF4-FFF2-40B4-BE49-F238E27FC236}">
                      <a16:creationId xmlns:a16="http://schemas.microsoft.com/office/drawing/2014/main" id="{81DDBCD0-19A0-43D3-A0C3-07BD6D89EC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07" y="3404"/>
                  <a:ext cx="974" cy="252"/>
                </a:xfrm>
                <a:prstGeom prst="rect">
                  <a:avLst/>
                </a:prstGeom>
                <a:blipFill>
                  <a:blip r:embed="rId7"/>
                  <a:stretch>
                    <a:fillRect b="-166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542" name="Line 16">
              <a:extLst>
                <a:ext uri="{FF2B5EF4-FFF2-40B4-BE49-F238E27FC236}">
                  <a16:creationId xmlns:a16="http://schemas.microsoft.com/office/drawing/2014/main" id="{9C054A81-31DE-4E06-A9D0-C0987CF66A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1" y="3542"/>
              <a:ext cx="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  <p:bldP spid="23562" grpId="0"/>
      <p:bldP spid="23564" grpId="0"/>
      <p:bldP spid="235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86C9544-14DB-415C-852B-84417E91C7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Momentum (</a:t>
            </a:r>
            <a:r>
              <a:rPr lang="en-US" altLang="en-US" b="1"/>
              <a:t>p</a:t>
            </a:r>
            <a:r>
              <a:rPr lang="en-US" altLang="en-US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3B2E006-FC5E-4387-BE72-B870FA56C40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/>
                  <a:t>What is momentum?</a:t>
                </a:r>
              </a:p>
              <a:p>
                <a:pPr lvl="1" eaLnBrk="1" hangingPunct="1"/>
                <a:r>
                  <a:rPr lang="en-US" altLang="en-US" sz="2400" dirty="0"/>
                  <a:t>Momentum is a </a:t>
                </a:r>
                <a:r>
                  <a:rPr lang="en-US" altLang="en-US" sz="2400" b="1" dirty="0"/>
                  <a:t>vector quantity</a:t>
                </a:r>
                <a:r>
                  <a:rPr lang="en-US" altLang="en-US" sz="2400" dirty="0"/>
                  <a:t> that is the product of an object’s mass times its velocity.</a:t>
                </a:r>
              </a:p>
              <a:p>
                <a:pPr lvl="1" algn="ctr" eaLnBrk="1" hangingPunct="1">
                  <a:buFont typeface="Wingdings" panose="05000000000000000000" pitchFamily="2" charset="2"/>
                  <a:buNone/>
                </a:pPr>
                <a:endParaRPr lang="en-US" altLang="en-US" sz="1000" b="1" dirty="0"/>
              </a:p>
              <a:p>
                <a:pPr lvl="1" algn="ctr" eaLnBrk="1" hangingPunct="1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altLang="en-US" i="1" dirty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i="1" dirty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en-US" b="1" i="1" dirty="0" smtClean="0">
                          <a:solidFill>
                            <a:srgbClr val="3333CC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altLang="en-US" b="1" dirty="0">
                  <a:solidFill>
                    <a:srgbClr val="3333CC"/>
                  </a:solidFill>
                </a:endParaRPr>
              </a:p>
              <a:p>
                <a:pPr lvl="1" algn="ctr" eaLnBrk="1" hangingPunct="1">
                  <a:buFont typeface="Wingdings" panose="05000000000000000000" pitchFamily="2" charset="2"/>
                  <a:buNone/>
                </a:pPr>
                <a:endParaRPr lang="en-US" altLang="en-US" sz="1000" b="1" dirty="0"/>
              </a:p>
              <a:p>
                <a:pPr lvl="2" eaLnBrk="1" hangingPunct="1"/>
                <a:r>
                  <a:rPr lang="en-US" altLang="en-US" dirty="0"/>
                  <a:t>Momentum can be thought of as the tendency of an object to continue to move in a direction of travel.</a:t>
                </a:r>
              </a:p>
              <a:p>
                <a:pPr lvl="2" eaLnBrk="1" hangingPunct="1"/>
                <a:r>
                  <a:rPr lang="en-US" altLang="en-US" dirty="0"/>
                  <a:t>Momentum can be thought of as mass in motion.</a:t>
                </a:r>
              </a:p>
            </p:txBody>
          </p:sp>
        </mc:Choice>
        <mc:Fallback xmlns="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03B2E006-FC5E-4387-BE72-B870FA56C4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955" t="-1926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BC59227-E458-40D3-ABD4-9FA577665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Solve the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579" name="Rectangle 3">
                <a:extLst>
                  <a:ext uri="{FF2B5EF4-FFF2-40B4-BE49-F238E27FC236}">
                    <a16:creationId xmlns:a16="http://schemas.microsoft.com/office/drawing/2014/main" id="{1F8AB3E9-CD6D-414E-865E-5C7E270DE9C2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𝑏𝑒𝑓𝑜𝑟𝑒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𝑎𝑓𝑡𝑒𝑟</m:t>
                        </m:r>
                      </m:sub>
                    </m:sSub>
                  </m:oMath>
                </a14:m>
                <a:endParaRPr lang="en-US" altLang="en-US" baseline="-25000" dirty="0"/>
              </a:p>
              <a:p>
                <a:pPr eaLnBrk="1" hangingPunct="1"/>
                <a:endParaRPr lang="en-US" altLang="en-US" sz="1000" baseline="-25000" dirty="0"/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𝐴𝑖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𝐵𝑖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altLang="en-US" baseline="-25000" dirty="0"/>
              </a:p>
              <a:p>
                <a:pPr eaLnBrk="1" hangingPunct="1"/>
                <a:endParaRPr lang="en-US" altLang="en-US" sz="1000" baseline="-25000" dirty="0"/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𝐴𝑖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altLang="en-US" sz="1000" dirty="0"/>
              </a:p>
              <a:p>
                <a:pPr eaLnBrk="1" hangingPunct="1"/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(50 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)(30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)=(100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dirty="0"/>
              </a:p>
              <a:p>
                <a:pPr eaLnBrk="1" hangingPunct="1"/>
                <a:endParaRPr lang="en-US" altLang="en-US" sz="1000" dirty="0"/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=15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baseline="-25000" dirty="0"/>
              </a:p>
            </p:txBody>
          </p:sp>
        </mc:Choice>
        <mc:Fallback>
          <p:sp>
            <p:nvSpPr>
              <p:cNvPr id="24579" name="Rectangle 3">
                <a:extLst>
                  <a:ext uri="{FF2B5EF4-FFF2-40B4-BE49-F238E27FC236}">
                    <a16:creationId xmlns:a16="http://schemas.microsoft.com/office/drawing/2014/main" id="{1F8AB3E9-CD6D-414E-865E-5C7E270DE9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586" name="Group 10">
            <a:extLst>
              <a:ext uri="{FF2B5EF4-FFF2-40B4-BE49-F238E27FC236}">
                <a16:creationId xmlns:a16="http://schemas.microsoft.com/office/drawing/2014/main" id="{F1E8761B-1C34-4286-BEB8-31AEFEA4588B}"/>
              </a:ext>
            </a:extLst>
          </p:cNvPr>
          <p:cNvGrpSpPr>
            <a:grpSpLocks/>
          </p:cNvGrpSpPr>
          <p:nvPr/>
        </p:nvGrpSpPr>
        <p:grpSpPr bwMode="auto">
          <a:xfrm>
            <a:off x="3503613" y="2538413"/>
            <a:ext cx="2338387" cy="784225"/>
            <a:chOff x="2143" y="1567"/>
            <a:chExt cx="1341" cy="494"/>
          </a:xfrm>
        </p:grpSpPr>
        <p:grpSp>
          <p:nvGrpSpPr>
            <p:cNvPr id="23557" name="Group 6">
              <a:extLst>
                <a:ext uri="{FF2B5EF4-FFF2-40B4-BE49-F238E27FC236}">
                  <a16:creationId xmlns:a16="http://schemas.microsoft.com/office/drawing/2014/main" id="{3D9643D6-8A56-4F6B-8B66-25DAF0E993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9" y="1567"/>
              <a:ext cx="385" cy="489"/>
              <a:chOff x="3099" y="1495"/>
              <a:chExt cx="385" cy="489"/>
            </a:xfrm>
          </p:grpSpPr>
          <p:sp>
            <p:nvSpPr>
              <p:cNvPr id="23561" name="Line 4">
                <a:extLst>
                  <a:ext uri="{FF2B5EF4-FFF2-40B4-BE49-F238E27FC236}">
                    <a16:creationId xmlns:a16="http://schemas.microsoft.com/office/drawing/2014/main" id="{BF0BAB74-19A4-4B80-89E7-E797553443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9" y="1691"/>
                <a:ext cx="238" cy="2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2" name="Text Box 5">
                <a:extLst>
                  <a:ext uri="{FF2B5EF4-FFF2-40B4-BE49-F238E27FC236}">
                    <a16:creationId xmlns:a16="http://schemas.microsoft.com/office/drawing/2014/main" id="{DD444D08-E98B-4E2A-AA1B-86A33979C3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8" y="1495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0</a:t>
                </a:r>
              </a:p>
            </p:txBody>
          </p:sp>
        </p:grpSp>
        <p:grpSp>
          <p:nvGrpSpPr>
            <p:cNvPr id="23558" name="Group 7">
              <a:extLst>
                <a:ext uri="{FF2B5EF4-FFF2-40B4-BE49-F238E27FC236}">
                  <a16:creationId xmlns:a16="http://schemas.microsoft.com/office/drawing/2014/main" id="{B2545E1E-3A2C-4858-9BBC-F2C37E07AD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3" y="1572"/>
              <a:ext cx="385" cy="489"/>
              <a:chOff x="3099" y="1495"/>
              <a:chExt cx="385" cy="489"/>
            </a:xfrm>
          </p:grpSpPr>
          <p:sp>
            <p:nvSpPr>
              <p:cNvPr id="23559" name="Line 8">
                <a:extLst>
                  <a:ext uri="{FF2B5EF4-FFF2-40B4-BE49-F238E27FC236}">
                    <a16:creationId xmlns:a16="http://schemas.microsoft.com/office/drawing/2014/main" id="{4F5C90BB-99EC-43DF-A7EE-47788BF06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9" y="1691"/>
                <a:ext cx="238" cy="2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0" name="Text Box 9">
                <a:extLst>
                  <a:ext uri="{FF2B5EF4-FFF2-40B4-BE49-F238E27FC236}">
                    <a16:creationId xmlns:a16="http://schemas.microsoft.com/office/drawing/2014/main" id="{A0590CA2-6747-45D2-8ACF-9CC54AAF3F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88" y="1495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/>
                  <a:t>0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D19B48D-3F6C-4791-9ED0-EFEA6FBAF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4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2C168A1-21DB-4982-A918-FF06077AB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2025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Cart A approaches cart B, which is initially at rest, with an initial velocity of 30 m/s.  After the collision, cart A and cart B continue on together with what velocity? Cart A has a mass of 50 kg while cart B has a mass of 100kg.</a:t>
            </a:r>
          </a:p>
        </p:txBody>
      </p:sp>
      <p:pic>
        <p:nvPicPr>
          <p:cNvPr id="25605" name="Picture 5" descr="MCj03512920000[1]">
            <a:extLst>
              <a:ext uri="{FF2B5EF4-FFF2-40B4-BE49-F238E27FC236}">
                <a16:creationId xmlns:a16="http://schemas.microsoft.com/office/drawing/2014/main" id="{2043E02A-D4CA-4E45-8AE5-FF1D1F132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975" y="4430713"/>
            <a:ext cx="19939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 Box 6">
            <a:extLst>
              <a:ext uri="{FF2B5EF4-FFF2-40B4-BE49-F238E27FC236}">
                <a16:creationId xmlns:a16="http://schemas.microsoft.com/office/drawing/2014/main" id="{FA028833-B2AA-4178-A2D9-14DEDD187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88" y="584517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A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C4727326-047E-4E67-8D9F-9D1AC4745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58388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B</a:t>
            </a:r>
          </a:p>
        </p:txBody>
      </p:sp>
      <p:grpSp>
        <p:nvGrpSpPr>
          <p:cNvPr id="25611" name="Group 11">
            <a:extLst>
              <a:ext uri="{FF2B5EF4-FFF2-40B4-BE49-F238E27FC236}">
                <a16:creationId xmlns:a16="http://schemas.microsoft.com/office/drawing/2014/main" id="{E0003FC9-927F-4FE6-BA31-2B83D5735005}"/>
              </a:ext>
            </a:extLst>
          </p:cNvPr>
          <p:cNvGrpSpPr>
            <a:grpSpLocks/>
          </p:cNvGrpSpPr>
          <p:nvPr/>
        </p:nvGrpSpPr>
        <p:grpSpPr bwMode="auto">
          <a:xfrm>
            <a:off x="2205038" y="4240213"/>
            <a:ext cx="3725862" cy="1514475"/>
            <a:chOff x="1389" y="2671"/>
            <a:chExt cx="2347" cy="954"/>
          </a:xfrm>
        </p:grpSpPr>
        <p:pic>
          <p:nvPicPr>
            <p:cNvPr id="24586" name="Picture 4" descr="j0296212">
              <a:extLst>
                <a:ext uri="{FF2B5EF4-FFF2-40B4-BE49-F238E27FC236}">
                  <a16:creationId xmlns:a16="http://schemas.microsoft.com/office/drawing/2014/main" id="{368AF0C9-B437-4197-867A-3175F71939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516" y="2671"/>
              <a:ext cx="1220" cy="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7" name="Picture 8" descr="MCj03512920000[1]">
              <a:extLst>
                <a:ext uri="{FF2B5EF4-FFF2-40B4-BE49-F238E27FC236}">
                  <a16:creationId xmlns:a16="http://schemas.microsoft.com/office/drawing/2014/main" id="{12496B10-3383-4F19-81F6-D8A471385A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89" y="2788"/>
              <a:ext cx="1256" cy="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5610" name="Picture 10" descr="j0296212">
            <a:extLst>
              <a:ext uri="{FF2B5EF4-FFF2-40B4-BE49-F238E27FC236}">
                <a16:creationId xmlns:a16="http://schemas.microsoft.com/office/drawing/2014/main" id="{BFDBE18C-D4C8-4963-8000-4C7868C71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86213" y="4235450"/>
            <a:ext cx="193675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MSj01237.wav">
            <a:hlinkClick r:id="" action="ppaction://media"/>
            <a:extLst>
              <a:ext uri="{FF2B5EF4-FFF2-40B4-BE49-F238E27FC236}">
                <a16:creationId xmlns:a16="http://schemas.microsoft.com/office/drawing/2014/main" id="{0F5CBE87-2A0B-411B-8245-1E8B90595B56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68208E-6 L 0.22135 4.68208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3253" fill="hold"/>
                                        <p:tgtEl>
                                          <p:spTgt spid="256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2"/>
                </p:tgtEl>
              </p:cMediaNode>
            </p:audio>
          </p:childTnLst>
        </p:cTn>
      </p:par>
    </p:tnLst>
    <p:bldLst>
      <p:bldP spid="25603" grpId="0" build="p"/>
      <p:bldP spid="25606" grpId="0"/>
      <p:bldP spid="256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8585DF-105F-49E8-A1A9-B5EC71262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Diagram the Problem</a:t>
            </a:r>
          </a:p>
        </p:txBody>
      </p:sp>
      <p:pic>
        <p:nvPicPr>
          <p:cNvPr id="26627" name="Picture 3" descr="j0296212">
            <a:extLst>
              <a:ext uri="{FF2B5EF4-FFF2-40B4-BE49-F238E27FC236}">
                <a16:creationId xmlns:a16="http://schemas.microsoft.com/office/drawing/2014/main" id="{3803F29C-380F-4058-A0F0-1AD0029E6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22825" y="1739900"/>
            <a:ext cx="193675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MCj03512920000[1]">
            <a:extLst>
              <a:ext uri="{FF2B5EF4-FFF2-40B4-BE49-F238E27FC236}">
                <a16:creationId xmlns:a16="http://schemas.microsoft.com/office/drawing/2014/main" id="{3F392260-D16A-4B87-9FE1-B0EC4347C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225" y="1930400"/>
            <a:ext cx="1993900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Text Box 5">
            <a:extLst>
              <a:ext uri="{FF2B5EF4-FFF2-40B4-BE49-F238E27FC236}">
                <a16:creationId xmlns:a16="http://schemas.microsoft.com/office/drawing/2014/main" id="{E9C925BC-2A61-4130-B4B4-5A7271735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8" y="334486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A</a:t>
            </a: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2C8BD058-E9A6-4D7E-95BF-01E049C38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750" y="33385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B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91BCADB4-E049-4ECE-A6F2-CADE2A2ED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3783013"/>
            <a:ext cx="262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Before Collision: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633" name="Text Box 9">
                <a:extLst>
                  <a:ext uri="{FF2B5EF4-FFF2-40B4-BE49-F238E27FC236}">
                    <a16:creationId xmlns:a16="http://schemas.microsoft.com/office/drawing/2014/main" id="{3E910814-4810-459E-8B70-1575BEE260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6013" y="4221163"/>
                <a:ext cx="2022926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000" b="1" i="1" dirty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altLang="en-US" sz="20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en-US" sz="2000" b="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000" b="1" i="1" dirty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a:rPr lang="en-US" altLang="en-US" sz="2000" b="0" i="1" dirty="0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en-US" sz="20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en-US" sz="2000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en-US" sz="2000" dirty="0"/>
              </a:p>
            </p:txBody>
          </p:sp>
        </mc:Choice>
        <mc:Fallback>
          <p:sp>
            <p:nvSpPr>
              <p:cNvPr id="26633" name="Text Box 9">
                <a:extLst>
                  <a:ext uri="{FF2B5EF4-FFF2-40B4-BE49-F238E27FC236}">
                    <a16:creationId xmlns:a16="http://schemas.microsoft.com/office/drawing/2014/main" id="{3E910814-4810-459E-8B70-1575BEE26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26013" y="4221163"/>
                <a:ext cx="2022926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35" name="Text Box 11">
            <a:extLst>
              <a:ext uri="{FF2B5EF4-FFF2-40B4-BE49-F238E27FC236}">
                <a16:creationId xmlns:a16="http://schemas.microsoft.com/office/drawing/2014/main" id="{33AC6E92-11EE-4802-BAAB-22129CA76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962525"/>
            <a:ext cx="236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After Collision:</a:t>
            </a:r>
          </a:p>
        </p:txBody>
      </p:sp>
      <p:grpSp>
        <p:nvGrpSpPr>
          <p:cNvPr id="26642" name="Group 18">
            <a:extLst>
              <a:ext uri="{FF2B5EF4-FFF2-40B4-BE49-F238E27FC236}">
                <a16:creationId xmlns:a16="http://schemas.microsoft.com/office/drawing/2014/main" id="{F6C2C369-DD71-4618-B7B6-F705B7785B99}"/>
              </a:ext>
            </a:extLst>
          </p:cNvPr>
          <p:cNvGrpSpPr>
            <a:grpSpLocks/>
          </p:cNvGrpSpPr>
          <p:nvPr/>
        </p:nvGrpSpPr>
        <p:grpSpPr bwMode="auto">
          <a:xfrm>
            <a:off x="1365250" y="4248944"/>
            <a:ext cx="3013075" cy="400050"/>
            <a:chOff x="856" y="2662"/>
            <a:chExt cx="1898" cy="25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618" name="Text Box 8">
                  <a:extLst>
                    <a:ext uri="{FF2B5EF4-FFF2-40B4-BE49-F238E27FC236}">
                      <a16:creationId xmlns:a16="http://schemas.microsoft.com/office/drawing/2014/main" id="{C288D359-0BD1-40A4-AF53-378DA4C261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56" y="2662"/>
                  <a:ext cx="956" cy="2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𝐴𝑖</m:t>
                            </m:r>
                          </m:sub>
                        </m:s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alt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𝐴𝑖</m:t>
                            </m:r>
                          </m:sub>
                        </m:sSub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>
            <p:sp>
              <p:nvSpPr>
                <p:cNvPr id="25618" name="Text Box 8">
                  <a:extLst>
                    <a:ext uri="{FF2B5EF4-FFF2-40B4-BE49-F238E27FC236}">
                      <a16:creationId xmlns:a16="http://schemas.microsoft.com/office/drawing/2014/main" id="{C288D359-0BD1-40A4-AF53-378DA4C261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56" y="2662"/>
                  <a:ext cx="956" cy="252"/>
                </a:xfrm>
                <a:prstGeom prst="rect">
                  <a:avLst/>
                </a:prstGeom>
                <a:blipFill>
                  <a:blip r:embed="rId5"/>
                  <a:stretch>
                    <a:fillRect b="-1060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619" name="Line 14">
              <a:extLst>
                <a:ext uri="{FF2B5EF4-FFF2-40B4-BE49-F238E27FC236}">
                  <a16:creationId xmlns:a16="http://schemas.microsoft.com/office/drawing/2014/main" id="{D2CFD203-7B9F-4DB5-A545-D85DFE9A2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2" y="2818"/>
              <a:ext cx="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44" name="Group 20">
            <a:extLst>
              <a:ext uri="{FF2B5EF4-FFF2-40B4-BE49-F238E27FC236}">
                <a16:creationId xmlns:a16="http://schemas.microsoft.com/office/drawing/2014/main" id="{74550AC7-C78E-4E07-A6F0-F03F33680B80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5403850"/>
            <a:ext cx="2365375" cy="425450"/>
            <a:chOff x="3107" y="3404"/>
            <a:chExt cx="1490" cy="26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616" name="Text Box 13">
                  <a:extLst>
                    <a:ext uri="{FF2B5EF4-FFF2-40B4-BE49-F238E27FC236}">
                      <a16:creationId xmlns:a16="http://schemas.microsoft.com/office/drawing/2014/main" id="{78AA4398-170C-4928-A9A6-C13F8615E6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107" y="3404"/>
                  <a:ext cx="1027" cy="2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>
            <p:sp>
              <p:nvSpPr>
                <p:cNvPr id="25616" name="Text Box 13">
                  <a:extLst>
                    <a:ext uri="{FF2B5EF4-FFF2-40B4-BE49-F238E27FC236}">
                      <a16:creationId xmlns:a16="http://schemas.microsoft.com/office/drawing/2014/main" id="{78AA4398-170C-4928-A9A6-C13F8615E6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07" y="3404"/>
                  <a:ext cx="1027" cy="268"/>
                </a:xfrm>
                <a:prstGeom prst="rect">
                  <a:avLst/>
                </a:prstGeom>
                <a:blipFill>
                  <a:blip r:embed="rId6"/>
                  <a:stretch>
                    <a:fillRect b="-10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617" name="Line 15">
              <a:extLst>
                <a:ext uri="{FF2B5EF4-FFF2-40B4-BE49-F238E27FC236}">
                  <a16:creationId xmlns:a16="http://schemas.microsoft.com/office/drawing/2014/main" id="{BDE6C8E0-08F1-4BFA-82E3-C1FB15864DF6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4139" y="3530"/>
              <a:ext cx="4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43" name="Group 19">
            <a:extLst>
              <a:ext uri="{FF2B5EF4-FFF2-40B4-BE49-F238E27FC236}">
                <a16:creationId xmlns:a16="http://schemas.microsoft.com/office/drawing/2014/main" id="{CDC594C3-8AA4-4DB4-B754-D2AD0B52C2CE}"/>
              </a:ext>
            </a:extLst>
          </p:cNvPr>
          <p:cNvGrpSpPr>
            <a:grpSpLocks/>
          </p:cNvGrpSpPr>
          <p:nvPr/>
        </p:nvGrpSpPr>
        <p:grpSpPr bwMode="auto">
          <a:xfrm>
            <a:off x="1365250" y="5408613"/>
            <a:ext cx="2432051" cy="425450"/>
            <a:chOff x="860" y="3407"/>
            <a:chExt cx="1532" cy="26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614" name="Text Box 12">
                  <a:extLst>
                    <a:ext uri="{FF2B5EF4-FFF2-40B4-BE49-F238E27FC236}">
                      <a16:creationId xmlns:a16="http://schemas.microsoft.com/office/drawing/2014/main" id="{594FFD33-518B-426F-AB3A-83F2821450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60" y="3407"/>
                  <a:ext cx="1015" cy="2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𝒑</m:t>
                            </m:r>
                          </m:e>
                          <m:sub>
                            <m:r>
                              <a:rPr lang="en-US" altLang="en-US" sz="2000" b="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en-US" sz="2000" i="1" dirty="0">
                            <a:latin typeface="Cambria Math" panose="02040503050406030204" pitchFamily="18" charset="0"/>
                          </a:rPr>
                          <m:t>𝑚</m:t>
                        </m:r>
                        <m:sSub>
                          <m:sSubPr>
                            <m:ctrlP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000" b="1" i="1" dirty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  <m:sub>
                            <m:r>
                              <a:rPr lang="en-US" altLang="en-US" sz="2000" i="1" dirty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altLang="en-US" sz="2000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oMath>
                    </m:oMathPara>
                  </a14:m>
                  <a:endParaRPr lang="en-US" altLang="en-US" sz="2000" dirty="0"/>
                </a:p>
              </p:txBody>
            </p:sp>
          </mc:Choice>
          <mc:Fallback>
            <p:sp>
              <p:nvSpPr>
                <p:cNvPr id="25614" name="Text Box 12">
                  <a:extLst>
                    <a:ext uri="{FF2B5EF4-FFF2-40B4-BE49-F238E27FC236}">
                      <a16:creationId xmlns:a16="http://schemas.microsoft.com/office/drawing/2014/main" id="{594FFD33-518B-426F-AB3A-83F2821450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860" y="3407"/>
                  <a:ext cx="1015" cy="268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615" name="Line 16">
              <a:extLst>
                <a:ext uri="{FF2B5EF4-FFF2-40B4-BE49-F238E27FC236}">
                  <a16:creationId xmlns:a16="http://schemas.microsoft.com/office/drawing/2014/main" id="{9704C1F3-8BF2-4125-9A2B-06096AE2431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2053" y="3562"/>
              <a:ext cx="3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641" name="Text Box 17">
                <a:extLst>
                  <a:ext uri="{FF2B5EF4-FFF2-40B4-BE49-F238E27FC236}">
                    <a16:creationId xmlns:a16="http://schemas.microsoft.com/office/drawing/2014/main" id="{260F87FD-07E3-4E0B-A5B8-1EDBF4EE6C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2325" y="6078538"/>
                <a:ext cx="822173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 dirty="0"/>
                  <a:t>Note: Since the carts stick together after the collision, </a:t>
                </a:r>
                <a14:m>
                  <m:oMath xmlns:m="http://schemas.openxmlformats.org/officeDocument/2006/math">
                    <m:r>
                      <a:rPr lang="en-US" altLang="en-US" sz="2000" b="1" i="1" dirty="0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en-US" sz="2000" i="1" baseline="-250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en-US" sz="2000" b="0" i="1" baseline="-25000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b="1" i="1" dirty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en-US" sz="2000" i="1" baseline="-250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en-US" sz="2000" b="0" i="1" baseline="-25000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000" b="1" i="1" dirty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altLang="en-US" sz="2000" b="0" i="1" baseline="-25000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en-US" sz="2000" dirty="0"/>
                  <a:t>.</a:t>
                </a:r>
              </a:p>
            </p:txBody>
          </p:sp>
        </mc:Choice>
        <mc:Fallback xmlns="">
          <p:sp>
            <p:nvSpPr>
              <p:cNvPr id="26641" name="Text Box 17">
                <a:extLst>
                  <a:ext uri="{FF2B5EF4-FFF2-40B4-BE49-F238E27FC236}">
                    <a16:creationId xmlns:a16="http://schemas.microsoft.com/office/drawing/2014/main" id="{260F87FD-07E3-4E0B-A5B8-1EDBF4EE6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2325" y="6078538"/>
                <a:ext cx="8221738" cy="400110"/>
              </a:xfrm>
              <a:prstGeom prst="rect">
                <a:avLst/>
              </a:prstGeom>
              <a:blipFill>
                <a:blip r:embed="rId8"/>
                <a:stretch>
                  <a:fillRect l="-815" t="-6061" b="-272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/>
      <p:bldP spid="26631" grpId="0"/>
      <p:bldP spid="26633" grpId="0"/>
      <p:bldP spid="26635" grpId="0"/>
      <p:bldP spid="266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B652B05-C8FF-49E2-A12A-DAC975967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Solve the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651" name="Rectangle 3">
                <a:extLst>
                  <a:ext uri="{FF2B5EF4-FFF2-40B4-BE49-F238E27FC236}">
                    <a16:creationId xmlns:a16="http://schemas.microsoft.com/office/drawing/2014/main" id="{E19728D6-0ABB-4996-BF95-62EFF0392AB4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26656" y="1981200"/>
                <a:ext cx="8174180" cy="4114800"/>
              </a:xfrm>
            </p:spPr>
            <p:txBody>
              <a:bodyPr/>
              <a:lstStyle/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𝑏𝑒𝑓𝑜𝑟𝑒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𝑎𝑓𝑡𝑒𝑟</m:t>
                        </m:r>
                      </m:sub>
                    </m:sSub>
                  </m:oMath>
                </a14:m>
                <a:endParaRPr lang="en-US" altLang="en-US" baseline="-25000" dirty="0"/>
              </a:p>
              <a:p>
                <a:pPr eaLnBrk="1" hangingPunct="1"/>
                <a:endParaRPr lang="en-US" altLang="en-US" sz="1000" baseline="-25000" dirty="0"/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𝐴𝑖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𝐵𝑖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altLang="en-US" baseline="-25000" dirty="0"/>
              </a:p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𝐴𝑖</m:t>
                        </m:r>
                      </m:sub>
                    </m:sSub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altLang="en-US" b="0" i="1" baseline="-25000" dirty="0">
                  <a:latin typeface="Cambria Math" panose="02040503050406030204" pitchFamily="18" charset="0"/>
                </a:endParaRPr>
              </a:p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𝐴𝑖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altLang="en-US" sz="1000" dirty="0"/>
              </a:p>
              <a:p>
                <a:pPr eaLnBrk="1" hangingPunct="1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(50 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)(30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)=(50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)(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000" dirty="0"/>
              </a:p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1" i="1" dirty="0"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baseline="-25000" dirty="0"/>
              </a:p>
            </p:txBody>
          </p:sp>
        </mc:Choice>
        <mc:Fallback>
          <p:sp>
            <p:nvSpPr>
              <p:cNvPr id="27651" name="Rectangle 3">
                <a:extLst>
                  <a:ext uri="{FF2B5EF4-FFF2-40B4-BE49-F238E27FC236}">
                    <a16:creationId xmlns:a16="http://schemas.microsoft.com/office/drawing/2014/main" id="{E19728D6-0ABB-4996-BF95-62EFF0392A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26656" y="1981200"/>
                <a:ext cx="8174180" cy="41148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656" name="Group 8">
            <a:extLst>
              <a:ext uri="{FF2B5EF4-FFF2-40B4-BE49-F238E27FC236}">
                <a16:creationId xmlns:a16="http://schemas.microsoft.com/office/drawing/2014/main" id="{4986BD2B-7BF0-48AE-9614-089A28F12AF9}"/>
              </a:ext>
            </a:extLst>
          </p:cNvPr>
          <p:cNvGrpSpPr>
            <a:grpSpLocks/>
          </p:cNvGrpSpPr>
          <p:nvPr/>
        </p:nvGrpSpPr>
        <p:grpSpPr bwMode="auto">
          <a:xfrm>
            <a:off x="3448306" y="2516692"/>
            <a:ext cx="611187" cy="776288"/>
            <a:chOff x="3099" y="1495"/>
            <a:chExt cx="385" cy="489"/>
          </a:xfrm>
        </p:grpSpPr>
        <p:sp>
          <p:nvSpPr>
            <p:cNvPr id="26629" name="Line 9">
              <a:extLst>
                <a:ext uri="{FF2B5EF4-FFF2-40B4-BE49-F238E27FC236}">
                  <a16:creationId xmlns:a16="http://schemas.microsoft.com/office/drawing/2014/main" id="{B493E3A3-1C35-43DD-BE88-AAB722A1FA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99" y="1691"/>
              <a:ext cx="238" cy="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Text Box 10">
              <a:extLst>
                <a:ext uri="{FF2B5EF4-FFF2-40B4-BE49-F238E27FC236}">
                  <a16:creationId xmlns:a16="http://schemas.microsoft.com/office/drawing/2014/main" id="{5E84A373-E4EE-474C-BB20-522A6007BC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149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012823-4D4F-4E80-A80E-AE58C29DA9A7}"/>
                  </a:ext>
                </a:extLst>
              </p:cNvPr>
              <p:cNvSpPr txBox="1"/>
              <p:nvPr/>
            </p:nvSpPr>
            <p:spPr>
              <a:xfrm>
                <a:off x="5444836" y="1886589"/>
                <a:ext cx="179647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800" b="1" i="1" dirty="0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1800" i="1" baseline="-25000" dirty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en-US" sz="1800" b="0" i="1" baseline="-25000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1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800" b="1" i="1" dirty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1800" i="1" baseline="-25000" dirty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altLang="en-US" sz="1800" b="0" i="1" baseline="-25000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en-US" sz="18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1800" b="1" i="1" dirty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altLang="en-US" sz="1800" b="0" i="1" baseline="-25000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012823-4D4F-4E80-A80E-AE58C29DA9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836" y="1886589"/>
                <a:ext cx="1796473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89DF4BF-E4DF-4BC2-A02E-5BC0CFF63E4E}"/>
              </a:ext>
            </a:extLst>
          </p:cNvPr>
          <p:cNvSpPr/>
          <p:nvPr/>
        </p:nvSpPr>
        <p:spPr>
          <a:xfrm>
            <a:off x="5324763" y="2255921"/>
            <a:ext cx="387637" cy="648915"/>
          </a:xfrm>
          <a:custGeom>
            <a:avLst/>
            <a:gdLst>
              <a:gd name="connsiteX0" fmla="*/ 4039 w 535130"/>
              <a:gd name="connsiteY0" fmla="*/ 641927 h 641927"/>
              <a:gd name="connsiteX1" fmla="*/ 77930 w 535130"/>
              <a:gd name="connsiteY1" fmla="*/ 374073 h 641927"/>
              <a:gd name="connsiteX2" fmla="*/ 535130 w 535130"/>
              <a:gd name="connsiteY2" fmla="*/ 0 h 64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5130" h="641927">
                <a:moveTo>
                  <a:pt x="4039" y="641927"/>
                </a:moveTo>
                <a:cubicBezTo>
                  <a:pt x="-3273" y="561494"/>
                  <a:pt x="-10585" y="481061"/>
                  <a:pt x="77930" y="374073"/>
                </a:cubicBezTo>
                <a:cubicBezTo>
                  <a:pt x="166445" y="267085"/>
                  <a:pt x="350787" y="133542"/>
                  <a:pt x="535130" y="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E777727-1FC7-47CD-BD75-F625991EF3C7}"/>
              </a:ext>
            </a:extLst>
          </p:cNvPr>
          <p:cNvSpPr/>
          <p:nvPr/>
        </p:nvSpPr>
        <p:spPr>
          <a:xfrm flipH="1">
            <a:off x="6433562" y="2255921"/>
            <a:ext cx="507563" cy="648915"/>
          </a:xfrm>
          <a:custGeom>
            <a:avLst/>
            <a:gdLst>
              <a:gd name="connsiteX0" fmla="*/ 4039 w 535130"/>
              <a:gd name="connsiteY0" fmla="*/ 641927 h 641927"/>
              <a:gd name="connsiteX1" fmla="*/ 77930 w 535130"/>
              <a:gd name="connsiteY1" fmla="*/ 374073 h 641927"/>
              <a:gd name="connsiteX2" fmla="*/ 535130 w 535130"/>
              <a:gd name="connsiteY2" fmla="*/ 0 h 641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5130" h="641927">
                <a:moveTo>
                  <a:pt x="4039" y="641927"/>
                </a:moveTo>
                <a:cubicBezTo>
                  <a:pt x="-3273" y="561494"/>
                  <a:pt x="-10585" y="481061"/>
                  <a:pt x="77930" y="374073"/>
                </a:cubicBezTo>
                <a:cubicBezTo>
                  <a:pt x="166445" y="267085"/>
                  <a:pt x="350787" y="133542"/>
                  <a:pt x="535130" y="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4849169-0187-4502-894E-72D9616E7E79}"/>
              </a:ext>
            </a:extLst>
          </p:cNvPr>
          <p:cNvSpPr/>
          <p:nvPr/>
        </p:nvSpPr>
        <p:spPr>
          <a:xfrm>
            <a:off x="5444836" y="2198254"/>
            <a:ext cx="2290730" cy="1551709"/>
          </a:xfrm>
          <a:custGeom>
            <a:avLst/>
            <a:gdLst>
              <a:gd name="connsiteX0" fmla="*/ 1791854 w 2410802"/>
              <a:gd name="connsiteY0" fmla="*/ 0 h 1491672"/>
              <a:gd name="connsiteX1" fmla="*/ 2410691 w 2410802"/>
              <a:gd name="connsiteY1" fmla="*/ 780472 h 1491672"/>
              <a:gd name="connsiteX2" fmla="*/ 1824181 w 2410802"/>
              <a:gd name="connsiteY2" fmla="*/ 1279236 h 1491672"/>
              <a:gd name="connsiteX3" fmla="*/ 0 w 2410802"/>
              <a:gd name="connsiteY3" fmla="*/ 1491672 h 1491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0802" h="1491672">
                <a:moveTo>
                  <a:pt x="1791854" y="0"/>
                </a:moveTo>
                <a:cubicBezTo>
                  <a:pt x="2098578" y="283633"/>
                  <a:pt x="2405303" y="567266"/>
                  <a:pt x="2410691" y="780472"/>
                </a:cubicBezTo>
                <a:cubicBezTo>
                  <a:pt x="2416079" y="993678"/>
                  <a:pt x="2225963" y="1160703"/>
                  <a:pt x="1824181" y="1279236"/>
                </a:cubicBezTo>
                <a:cubicBezTo>
                  <a:pt x="1422399" y="1397769"/>
                  <a:pt x="711199" y="1444720"/>
                  <a:pt x="0" y="149167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8" grpId="0"/>
      <p:bldP spid="3" grpId="0" animBg="1"/>
      <p:bldP spid="10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AA5782D-C893-45CF-9727-033DB01BC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Center of Mass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4C8E089-083F-45B4-BE9E-7715A9B54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 measure of the average location for the total mass of a system of objects.</a:t>
            </a:r>
          </a:p>
        </p:txBody>
      </p:sp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71C5966E-88BC-4440-AA27-C9B47E0212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92400" y="3001963"/>
          <a:ext cx="319087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9449" imgH="393529" progId="Equation.BREE4">
                  <p:embed/>
                </p:oleObj>
              </mc:Choice>
              <mc:Fallback>
                <p:oleObj name="Equation" r:id="rId2" imgW="1269449" imgH="393529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3001963"/>
                        <a:ext cx="3190875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1" name="Picture 5">
            <a:extLst>
              <a:ext uri="{FF2B5EF4-FFF2-40B4-BE49-F238E27FC236}">
                <a16:creationId xmlns:a16="http://schemas.microsoft.com/office/drawing/2014/main" id="{6B5F9508-5393-420A-9F93-99FE70A1E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4138613"/>
            <a:ext cx="5954712" cy="223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C4355FB-4650-442B-B7A3-1BCE21917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Center of Mass and Momentum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39FB2B0-8A23-436F-B670-741DED1D7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While the velocity of various particles in a system may change in the event of a collision, the velocity of the center of mass will remain constant before and after the collision.</a:t>
            </a:r>
          </a:p>
        </p:txBody>
      </p:sp>
      <p:graphicFrame>
        <p:nvGraphicFramePr>
          <p:cNvPr id="30724" name="Object 4">
            <a:extLst>
              <a:ext uri="{FF2B5EF4-FFF2-40B4-BE49-F238E27FC236}">
                <a16:creationId xmlns:a16="http://schemas.microsoft.com/office/drawing/2014/main" id="{7E6A8E1D-710D-4084-B809-82BEBED6C2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55688" y="4702175"/>
          <a:ext cx="312737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393700" progId="Equation.BREE4">
                  <p:embed/>
                </p:oleObj>
              </mc:Choice>
              <mc:Fallback>
                <p:oleObj name="Equation" r:id="rId2" imgW="1244600" imgH="393700" progId="Equation.BREE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4702175"/>
                        <a:ext cx="3127375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5" name="Picture 5">
            <a:extLst>
              <a:ext uri="{FF2B5EF4-FFF2-40B4-BE49-F238E27FC236}">
                <a16:creationId xmlns:a16="http://schemas.microsoft.com/office/drawing/2014/main" id="{E5367738-CD7C-4DB3-AB66-AA1B5266E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3563938"/>
            <a:ext cx="467042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79EBE3C-5392-4C90-9C41-06D020167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3625" y="450850"/>
            <a:ext cx="6858000" cy="928688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b="1" i="1"/>
              <a:t>7.4 </a:t>
            </a:r>
            <a:r>
              <a:rPr lang="en-US" altLang="en-US" sz="3200" b="1" i="1">
                <a:solidFill>
                  <a:srgbClr val="0000FF"/>
                </a:solidFill>
              </a:rPr>
              <a:t>Collisions in Two Dimensions</a:t>
            </a:r>
          </a:p>
        </p:txBody>
      </p:sp>
      <p:pic>
        <p:nvPicPr>
          <p:cNvPr id="35843" name="Picture 3" descr="F07.15">
            <a:extLst>
              <a:ext uri="{FF2B5EF4-FFF2-40B4-BE49-F238E27FC236}">
                <a16:creationId xmlns:a16="http://schemas.microsoft.com/office/drawing/2014/main" id="{9050AB37-7CCA-4857-9DBD-CEE48EFC3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06"/>
          <a:stretch>
            <a:fillRect/>
          </a:stretch>
        </p:blipFill>
        <p:spPr bwMode="auto">
          <a:xfrm>
            <a:off x="877888" y="2184400"/>
            <a:ext cx="7591425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D4C7326-8A99-47C1-B247-706538ECD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4738" y="842963"/>
            <a:ext cx="6988175" cy="53657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b="1" i="1"/>
              <a:t>7.4 </a:t>
            </a:r>
            <a:r>
              <a:rPr lang="en-US" altLang="en-US" sz="3200" b="1" i="1">
                <a:solidFill>
                  <a:srgbClr val="0000FF"/>
                </a:solidFill>
              </a:rPr>
              <a:t>Collisions in Two Dimensions</a:t>
            </a:r>
          </a:p>
        </p:txBody>
      </p:sp>
      <p:pic>
        <p:nvPicPr>
          <p:cNvPr id="38915" name="Picture 3" descr="F07.15">
            <a:extLst>
              <a:ext uri="{FF2B5EF4-FFF2-40B4-BE49-F238E27FC236}">
                <a16:creationId xmlns:a16="http://schemas.microsoft.com/office/drawing/2014/main" id="{27690F9A-5B4A-4635-8272-8D2E25197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79"/>
          <a:stretch>
            <a:fillRect/>
          </a:stretch>
        </p:blipFill>
        <p:spPr bwMode="auto">
          <a:xfrm>
            <a:off x="1484313" y="2979738"/>
            <a:ext cx="6143625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8916" name="Object 4">
            <a:extLst>
              <a:ext uri="{FF2B5EF4-FFF2-40B4-BE49-F238E27FC236}">
                <a16:creationId xmlns:a16="http://schemas.microsoft.com/office/drawing/2014/main" id="{3BB102F4-FECA-401F-A50D-0B90681B6A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27513" y="1927225"/>
          <a:ext cx="41846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900" imgH="241300" progId="Equation.3">
                  <p:embed/>
                </p:oleObj>
              </mc:Choice>
              <mc:Fallback>
                <p:oleObj name="Equation" r:id="rId4" imgW="19939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1927225"/>
                        <a:ext cx="41846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>
            <a:extLst>
              <a:ext uri="{FF2B5EF4-FFF2-40B4-BE49-F238E27FC236}">
                <a16:creationId xmlns:a16="http://schemas.microsoft.com/office/drawing/2014/main" id="{B886F933-5EA7-46BA-BF38-C0AAE5835D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56088" y="2657475"/>
          <a:ext cx="42370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19300" imgH="241300" progId="Equation.3">
                  <p:embed/>
                </p:oleObj>
              </mc:Choice>
              <mc:Fallback>
                <p:oleObj name="Equation" r:id="rId6" imgW="20193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088" y="2657475"/>
                        <a:ext cx="423703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68CE97C-A24E-41FC-8CEF-0A870D775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Ideas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3945307-8300-4D5B-B1AD-2C2575B5B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Momentum is a vector quantity equal to the mass of an object times its velocity.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Impulse is equal to the force on an object times the amount of time that the force was applied to the object.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The impulse momentum theorem equates impulse to momentum (F</a:t>
            </a:r>
            <a:r>
              <a:rPr lang="el-GR" altLang="en-US" sz="2800"/>
              <a:t>Δ</a:t>
            </a:r>
            <a:r>
              <a:rPr lang="en-US" altLang="en-US" sz="2800"/>
              <a:t>t = m</a:t>
            </a:r>
            <a:r>
              <a:rPr lang="el-GR" altLang="en-US" sz="2800"/>
              <a:t>Δ</a:t>
            </a:r>
            <a:r>
              <a:rPr lang="en-US" altLang="en-US" sz="2800"/>
              <a:t>v).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Conservation of momentum requires that the momentum of a system before a collision is equal to the momentum of the system after the collision.</a:t>
            </a:r>
            <a:endParaRPr lang="el-GR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4ED6253-2B2C-4D42-B7D6-0F07C8CD3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you already know: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84CE670-848C-4A4E-B2AA-6FC83411D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Velocity: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A vector quantity that is a measure of the change in displacement per unit change in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Acceleration: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A vector quantity that is a measure of the change in velocity per unit change in time.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A scalar quantity that is a measure of the amount of matter an object contains.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Force: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/>
              <a:t>A vector quantity consisting of a push or pull that may cause an object to change direction or velocity, or both.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885E8-61AB-4F6B-9898-71C4AE6AB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Effects of mass and velocity on Momentum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F4116D-B051-483B-B867-A1B80982B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bowler is experimenting with a couple of bowling balls, one with a mass of 3.5 kg and the other with a mass of 7.0 kg.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What will be the effect on momentum if the bowler changes from the 3.5 kg bowling ball to the 7.0 kg bowling ball if the velocity remains constant?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dirty="0"/>
              <a:t>What will be the effect on momentum of the 7.0 kg bowling ball be if the velocity is changed from 2 m/s to 4 m/s?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Changes in mass and velocity are directly proportional to changes in momentum; e.g. if you double one, you will double the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972C002-526C-4E24-8EA7-274F7D381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>
                <a:extLst>
                  <a:ext uri="{FF2B5EF4-FFF2-40B4-BE49-F238E27FC236}">
                    <a16:creationId xmlns:a16="http://schemas.microsoft.com/office/drawing/2014/main" id="{7C8A3B00-323B-4513-8A5C-689D9EAA498A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31863" y="1861126"/>
                <a:ext cx="7773988" cy="4900036"/>
              </a:xfrm>
            </p:spPr>
            <p:txBody>
              <a:bodyPr/>
              <a:lstStyle/>
              <a:p>
                <a:pPr eaLnBrk="1" hangingPunct="1"/>
                <a:r>
                  <a:rPr lang="en-US" altLang="en-US" dirty="0"/>
                  <a:t>How do you change the motion of an object?</a:t>
                </a:r>
              </a:p>
              <a:p>
                <a:pPr lvl="1" eaLnBrk="1" hangingPunct="1"/>
                <a:r>
                  <a:rPr lang="en-US" altLang="en-US" dirty="0"/>
                  <a:t>You apply an unbalanced force.</a:t>
                </a:r>
              </a:p>
              <a:p>
                <a:pPr lvl="2" eaLnBrk="1" hangingPunct="1"/>
                <a:r>
                  <a:rPr lang="en-US" altLang="en-US" dirty="0"/>
                  <a:t>If the force is applied in the opposite direction of motion, it will slow the object down.</a:t>
                </a:r>
              </a:p>
              <a:p>
                <a:pPr lvl="2" eaLnBrk="1" hangingPunct="1"/>
                <a:r>
                  <a:rPr lang="en-US" altLang="en-US" dirty="0"/>
                  <a:t>If the force is applied in the same direction as its motion, it will cause the object to speed up.</a:t>
                </a:r>
              </a:p>
              <a:p>
                <a:pPr lvl="1" eaLnBrk="1" hangingPunct="1"/>
                <a:r>
                  <a:rPr lang="en-US" altLang="en-US" dirty="0"/>
                  <a:t>Impulse: </a:t>
                </a:r>
                <a14:m>
                  <m:oMath xmlns:m="http://schemas.openxmlformats.org/officeDocument/2006/math">
                    <m:r>
                      <a:rPr lang="en-US" altLang="en-US" b="1" i="1" dirty="0" smtClean="0">
                        <a:latin typeface="Cambria Math" panose="02040503050406030204" pitchFamily="18" charset="0"/>
                      </a:rPr>
                      <m:t>𝑱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b="1" i="1" dirty="0" err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m:rPr>
                        <m:sty m:val="p"/>
                      </m:rPr>
                      <a:rPr lang="el-GR" altLang="en-US" i="0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altLang="en-US" dirty="0"/>
              </a:p>
              <a:p>
                <a:pPr lvl="2" eaLnBrk="1" hangingPunct="1"/>
                <a:r>
                  <a:rPr lang="en-US" altLang="en-US" dirty="0"/>
                  <a:t>What is the impulse resulting from an unbalanced force of 10 newtons acting on an object for 2 seconds?</a:t>
                </a:r>
                <a:endParaRPr lang="el-GR" altLang="en-US" dirty="0"/>
              </a:p>
            </p:txBody>
          </p:sp>
        </mc:Choice>
        <mc:Fallback xmlns="">
          <p:sp>
            <p:nvSpPr>
              <p:cNvPr id="7171" name="Rectangle 3">
                <a:extLst>
                  <a:ext uri="{FF2B5EF4-FFF2-40B4-BE49-F238E27FC236}">
                    <a16:creationId xmlns:a16="http://schemas.microsoft.com/office/drawing/2014/main" id="{7C8A3B00-323B-4513-8A5C-689D9EAA49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31863" y="1861126"/>
                <a:ext cx="7773988" cy="4900036"/>
              </a:xfrm>
              <a:blipFill>
                <a:blip r:embed="rId2"/>
                <a:stretch>
                  <a:fillRect l="-941" t="-1617" b="-2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DC1C5B5-6751-40FA-914F-CCF6CD8B3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Impulse and Newton’s 2</a:t>
            </a:r>
            <a:r>
              <a:rPr lang="en-US" altLang="en-US" baseline="30000"/>
              <a:t>nd</a:t>
            </a:r>
            <a:r>
              <a:rPr lang="en-US" altLang="en-US"/>
              <a:t>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4CECC344-BA01-4490-BBEC-DE381A26475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4414838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800" dirty="0"/>
                  <a:t>Newton’s 2</a:t>
                </a:r>
                <a:r>
                  <a:rPr lang="en-US" altLang="en-US" sz="2800" baseline="30000" dirty="0"/>
                  <a:t>nd</a:t>
                </a:r>
                <a:r>
                  <a:rPr lang="en-US" altLang="en-US" sz="2800" dirty="0"/>
                  <a:t> Law of Motion: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200" dirty="0"/>
              </a:p>
              <a:p>
                <a:pPr lvl="1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	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  <m:box>
                      <m:box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US" altLang="en-US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box>
                  </m:oMath>
                </a14:m>
                <a:endParaRPr lang="en-US" altLang="en-US" sz="2400" dirty="0"/>
              </a:p>
              <a:p>
                <a:pPr lvl="1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endParaRPr lang="en-US" altLang="en-US" sz="1200" dirty="0"/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400" dirty="0"/>
                  <a:t>If you multiply both sides by </a:t>
                </a:r>
                <a:r>
                  <a:rPr lang="en-US" altLang="en-US" sz="2400" dirty="0">
                    <a:sym typeface="Symbol" panose="05050102010706020507" pitchFamily="18" charset="2"/>
                  </a:rPr>
                  <a:t></a:t>
                </a:r>
                <a:r>
                  <a:rPr lang="en-US" altLang="en-US" sz="2400" dirty="0">
                    <a:sym typeface="MT Symbol" pitchFamily="82" charset="2"/>
                  </a:rPr>
                  <a:t>t</a:t>
                </a:r>
              </a:p>
              <a:p>
                <a:pPr lvl="1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				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b="1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</m:oMath>
                </a14:m>
                <a:endParaRPr lang="en-US" altLang="en-US" sz="2400" b="1" i="1" dirty="0">
                  <a:sym typeface="MT Symbol" pitchFamily="82" charset="2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400" dirty="0">
                    <a:sym typeface="MT Symbol" pitchFamily="82" charset="2"/>
                  </a:rPr>
                  <a:t>or</a:t>
                </a:r>
              </a:p>
              <a:p>
                <a:pPr lvl="1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sym typeface="MT Symbol" pitchFamily="82" charset="2"/>
                  </a:rPr>
                  <a:t>				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– 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400" b="1" dirty="0">
                    <a:solidFill>
                      <a:schemeClr val="accent1"/>
                    </a:solidFill>
                    <a:sym typeface="MT Symbol" pitchFamily="82" charset="2"/>
                  </a:rPr>
                  <a:t>This equation is the Impulse-Momentum Theorem.</a:t>
                </a:r>
              </a:p>
              <a:p>
                <a:pPr lvl="2" eaLnBrk="1" hangingPunct="1">
                  <a:lnSpc>
                    <a:spcPct val="90000"/>
                  </a:lnSpc>
                </a:pPr>
                <a:r>
                  <a:rPr lang="en-US" altLang="en-US" sz="2000" b="1" dirty="0">
                    <a:sym typeface="MT Symbol" pitchFamily="82" charset="2"/>
                  </a:rPr>
                  <a:t>The impulse (</a:t>
                </a:r>
                <a:r>
                  <a:rPr lang="en-US" altLang="en-US" sz="2000" b="1" dirty="0" err="1"/>
                  <a:t>F</a:t>
                </a:r>
                <a:r>
                  <a:rPr lang="en-US" altLang="en-US" sz="2000" b="1" baseline="-25000" dirty="0" err="1"/>
                  <a:t>net</a:t>
                </a:r>
                <a:r>
                  <a:rPr lang="en-US" altLang="en-US" sz="2000" dirty="0" err="1">
                    <a:sym typeface="Symbol" panose="05050102010706020507" pitchFamily="18" charset="2"/>
                  </a:rPr>
                  <a:t></a:t>
                </a:r>
                <a:r>
                  <a:rPr lang="en-US" altLang="en-US" sz="2000" b="1" dirty="0" err="1">
                    <a:sym typeface="MT Symbol" pitchFamily="82" charset="2"/>
                  </a:rPr>
                  <a:t>t</a:t>
                </a:r>
                <a:r>
                  <a:rPr lang="en-US" altLang="en-US" sz="2000" b="1" dirty="0">
                    <a:sym typeface="MT Symbol" pitchFamily="82" charset="2"/>
                  </a:rPr>
                  <a:t>) is equal to the </a:t>
                </a:r>
                <a:r>
                  <a:rPr lang="en-US" altLang="en-US" sz="2000" b="1" i="1" dirty="0">
                    <a:solidFill>
                      <a:schemeClr val="hlink"/>
                    </a:solidFill>
                    <a:sym typeface="MT Symbol" pitchFamily="82" charset="2"/>
                  </a:rPr>
                  <a:t>change</a:t>
                </a:r>
                <a:r>
                  <a:rPr lang="en-US" altLang="en-US" sz="2000" b="1" dirty="0">
                    <a:sym typeface="MT Symbol" pitchFamily="82" charset="2"/>
                  </a:rPr>
                  <a:t> in momentum (</a:t>
                </a:r>
                <a:r>
                  <a:rPr lang="en-US" altLang="en-US" sz="2000" dirty="0">
                    <a:sym typeface="Symbol" panose="05050102010706020507" pitchFamily="18" charset="2"/>
                  </a:rPr>
                  <a:t></a:t>
                </a:r>
                <a:r>
                  <a:rPr lang="en-US" altLang="en-US" sz="2000" b="1" dirty="0">
                    <a:sym typeface="MT Symbol" pitchFamily="82" charset="2"/>
                  </a:rPr>
                  <a:t>p) that the force causes.</a:t>
                </a:r>
              </a:p>
            </p:txBody>
          </p:sp>
        </mc:Choice>
        <mc:Fallback xmlns="">
          <p:sp>
            <p:nvSpPr>
              <p:cNvPr id="8195" name="Rectangle 3">
                <a:extLst>
                  <a:ext uri="{FF2B5EF4-FFF2-40B4-BE49-F238E27FC236}">
                    <a16:creationId xmlns:a16="http://schemas.microsoft.com/office/drawing/2014/main" id="{4CECC344-BA01-4490-BBEC-DE381A2647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49325" y="1981200"/>
                <a:ext cx="7661275" cy="4414838"/>
              </a:xfrm>
              <a:blipFill>
                <a:blip r:embed="rId2"/>
                <a:stretch>
                  <a:fillRect l="-716" t="-2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75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D0CDCB8-5F01-4302-9DB3-73E1F3595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Units for Impulse and Momentum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D37C93E-9745-46D0-8EB2-8A588726F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What are the units for momentum?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1 Unit of Momentum = 1 kg</a:t>
            </a:r>
            <a:r>
              <a:rPr lang="en-US" altLang="en-US" b="1">
                <a:cs typeface="Times New Roman" panose="02020603050405020304" pitchFamily="18" charset="0"/>
              </a:rPr>
              <a:t>•m/s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 are the units for Impulse?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1 Unit of Impulse = 1 N</a:t>
            </a:r>
            <a:r>
              <a:rPr lang="en-US" altLang="en-US" b="1">
                <a:cs typeface="Times New Roman" panose="02020603050405020304" pitchFamily="18" charset="0"/>
              </a:rPr>
              <a:t>•s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b="1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Since impulse equals momentum:</a:t>
            </a: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1 N</a:t>
            </a:r>
            <a:r>
              <a:rPr lang="en-US" altLang="en-US" b="1">
                <a:cs typeface="Times New Roman" panose="02020603050405020304" pitchFamily="18" charset="0"/>
              </a:rPr>
              <a:t>•s</a:t>
            </a:r>
            <a:r>
              <a:rPr lang="en-US" altLang="en-US" b="1"/>
              <a:t> = 1 kg</a:t>
            </a:r>
            <a:r>
              <a:rPr lang="en-US" altLang="en-US" b="1">
                <a:cs typeface="Times New Roman" panose="02020603050405020304" pitchFamily="18" charset="0"/>
              </a:rPr>
              <a:t>•m/s</a:t>
            </a:r>
            <a:endParaRPr lang="en-US" altLang="en-US" b="1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34D376-2017-49D1-974E-4B6EDF1DC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1: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C9AF5AC-3496-4877-B33B-67FBB3CAF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1701800"/>
          </a:xfrm>
        </p:spPr>
        <p:txBody>
          <a:bodyPr/>
          <a:lstStyle/>
          <a:p>
            <a:pPr eaLnBrk="1" hangingPunct="1"/>
            <a:r>
              <a:rPr lang="en-US" altLang="en-US" sz="2400"/>
              <a:t>A batter makes contact with a 0.145 kg baseball traveling at 40 m/s with an average force of 5,000 N for 0.003 seconds.  What is the momentum and velocity of the ball after it leaves the bat.</a:t>
            </a:r>
          </a:p>
        </p:txBody>
      </p:sp>
      <p:grpSp>
        <p:nvGrpSpPr>
          <p:cNvPr id="12320" name="Group 32">
            <a:extLst>
              <a:ext uri="{FF2B5EF4-FFF2-40B4-BE49-F238E27FC236}">
                <a16:creationId xmlns:a16="http://schemas.microsoft.com/office/drawing/2014/main" id="{CBB3B888-ACE9-435E-8941-51F5D15DE14F}"/>
              </a:ext>
            </a:extLst>
          </p:cNvPr>
          <p:cNvGrpSpPr>
            <a:grpSpLocks/>
          </p:cNvGrpSpPr>
          <p:nvPr/>
        </p:nvGrpSpPr>
        <p:grpSpPr bwMode="auto">
          <a:xfrm rot="6590074">
            <a:off x="6480175" y="4948238"/>
            <a:ext cx="1724025" cy="1152525"/>
            <a:chOff x="1864" y="2674"/>
            <a:chExt cx="1086" cy="726"/>
          </a:xfrm>
        </p:grpSpPr>
        <p:sp>
          <p:nvSpPr>
            <p:cNvPr id="10248" name="Freeform 23">
              <a:extLst>
                <a:ext uri="{FF2B5EF4-FFF2-40B4-BE49-F238E27FC236}">
                  <a16:creationId xmlns:a16="http://schemas.microsoft.com/office/drawing/2014/main" id="{493C08E8-A0AD-4FCF-8A41-A083E8DAD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3" y="2691"/>
              <a:ext cx="1068" cy="706"/>
            </a:xfrm>
            <a:custGeom>
              <a:avLst/>
              <a:gdLst>
                <a:gd name="T0" fmla="*/ 113 w 2137"/>
                <a:gd name="T1" fmla="*/ 10 h 1413"/>
                <a:gd name="T2" fmla="*/ 88 w 2137"/>
                <a:gd name="T3" fmla="*/ 1 h 1413"/>
                <a:gd name="T4" fmla="*/ 55 w 2137"/>
                <a:gd name="T5" fmla="*/ 7 h 1413"/>
                <a:gd name="T6" fmla="*/ 32 w 2137"/>
                <a:gd name="T7" fmla="*/ 46 h 1413"/>
                <a:gd name="T8" fmla="*/ 13 w 2137"/>
                <a:gd name="T9" fmla="*/ 79 h 1413"/>
                <a:gd name="T10" fmla="*/ 5 w 2137"/>
                <a:gd name="T11" fmla="*/ 92 h 1413"/>
                <a:gd name="T12" fmla="*/ 1 w 2137"/>
                <a:gd name="T13" fmla="*/ 102 h 1413"/>
                <a:gd name="T14" fmla="*/ 2 w 2137"/>
                <a:gd name="T15" fmla="*/ 124 h 1413"/>
                <a:gd name="T16" fmla="*/ 17 w 2137"/>
                <a:gd name="T17" fmla="*/ 142 h 1413"/>
                <a:gd name="T18" fmla="*/ 37 w 2137"/>
                <a:gd name="T19" fmla="*/ 156 h 1413"/>
                <a:gd name="T20" fmla="*/ 71 w 2137"/>
                <a:gd name="T21" fmla="*/ 177 h 1413"/>
                <a:gd name="T22" fmla="*/ 113 w 2137"/>
                <a:gd name="T23" fmla="*/ 203 h 1413"/>
                <a:gd name="T24" fmla="*/ 162 w 2137"/>
                <a:gd name="T25" fmla="*/ 232 h 1413"/>
                <a:gd name="T26" fmla="*/ 212 w 2137"/>
                <a:gd name="T27" fmla="*/ 264 h 1413"/>
                <a:gd name="T28" fmla="*/ 263 w 2137"/>
                <a:gd name="T29" fmla="*/ 295 h 1413"/>
                <a:gd name="T30" fmla="*/ 310 w 2137"/>
                <a:gd name="T31" fmla="*/ 323 h 1413"/>
                <a:gd name="T32" fmla="*/ 348 w 2137"/>
                <a:gd name="T33" fmla="*/ 346 h 1413"/>
                <a:gd name="T34" fmla="*/ 377 w 2137"/>
                <a:gd name="T35" fmla="*/ 363 h 1413"/>
                <a:gd name="T36" fmla="*/ 391 w 2137"/>
                <a:gd name="T37" fmla="*/ 372 h 1413"/>
                <a:gd name="T38" fmla="*/ 535 w 2137"/>
                <a:gd name="T39" fmla="*/ 440 h 1413"/>
                <a:gd name="T40" fmla="*/ 556 w 2137"/>
                <a:gd name="T41" fmla="*/ 447 h 1413"/>
                <a:gd name="T42" fmla="*/ 593 w 2137"/>
                <a:gd name="T43" fmla="*/ 460 h 1413"/>
                <a:gd name="T44" fmla="*/ 637 w 2137"/>
                <a:gd name="T45" fmla="*/ 477 h 1413"/>
                <a:gd name="T46" fmla="*/ 680 w 2137"/>
                <a:gd name="T47" fmla="*/ 493 h 1413"/>
                <a:gd name="T48" fmla="*/ 712 w 2137"/>
                <a:gd name="T49" fmla="*/ 507 h 1413"/>
                <a:gd name="T50" fmla="*/ 766 w 2137"/>
                <a:gd name="T51" fmla="*/ 536 h 1413"/>
                <a:gd name="T52" fmla="*/ 827 w 2137"/>
                <a:gd name="T53" fmla="*/ 569 h 1413"/>
                <a:gd name="T54" fmla="*/ 887 w 2137"/>
                <a:gd name="T55" fmla="*/ 604 h 1413"/>
                <a:gd name="T56" fmla="*/ 938 w 2137"/>
                <a:gd name="T57" fmla="*/ 635 h 1413"/>
                <a:gd name="T58" fmla="*/ 972 w 2137"/>
                <a:gd name="T59" fmla="*/ 659 h 1413"/>
                <a:gd name="T60" fmla="*/ 975 w 2137"/>
                <a:gd name="T61" fmla="*/ 680 h 1413"/>
                <a:gd name="T62" fmla="*/ 985 w 2137"/>
                <a:gd name="T63" fmla="*/ 700 h 1413"/>
                <a:gd name="T64" fmla="*/ 993 w 2137"/>
                <a:gd name="T65" fmla="*/ 703 h 1413"/>
                <a:gd name="T66" fmla="*/ 1000 w 2137"/>
                <a:gd name="T67" fmla="*/ 706 h 1413"/>
                <a:gd name="T68" fmla="*/ 1010 w 2137"/>
                <a:gd name="T69" fmla="*/ 704 h 1413"/>
                <a:gd name="T70" fmla="*/ 1023 w 2137"/>
                <a:gd name="T71" fmla="*/ 688 h 1413"/>
                <a:gd name="T72" fmla="*/ 1036 w 2137"/>
                <a:gd name="T73" fmla="*/ 671 h 1413"/>
                <a:gd name="T74" fmla="*/ 1055 w 2137"/>
                <a:gd name="T75" fmla="*/ 643 h 1413"/>
                <a:gd name="T76" fmla="*/ 1066 w 2137"/>
                <a:gd name="T77" fmla="*/ 623 h 1413"/>
                <a:gd name="T78" fmla="*/ 1067 w 2137"/>
                <a:gd name="T79" fmla="*/ 608 h 1413"/>
                <a:gd name="T80" fmla="*/ 1054 w 2137"/>
                <a:gd name="T81" fmla="*/ 596 h 1413"/>
                <a:gd name="T82" fmla="*/ 1033 w 2137"/>
                <a:gd name="T83" fmla="*/ 595 h 1413"/>
                <a:gd name="T84" fmla="*/ 1021 w 2137"/>
                <a:gd name="T85" fmla="*/ 599 h 1413"/>
                <a:gd name="T86" fmla="*/ 1014 w 2137"/>
                <a:gd name="T87" fmla="*/ 603 h 1413"/>
                <a:gd name="T88" fmla="*/ 982 w 2137"/>
                <a:gd name="T89" fmla="*/ 584 h 1413"/>
                <a:gd name="T90" fmla="*/ 924 w 2137"/>
                <a:gd name="T91" fmla="*/ 548 h 1413"/>
                <a:gd name="T92" fmla="*/ 854 w 2137"/>
                <a:gd name="T93" fmla="*/ 505 h 1413"/>
                <a:gd name="T94" fmla="*/ 789 w 2137"/>
                <a:gd name="T95" fmla="*/ 464 h 1413"/>
                <a:gd name="T96" fmla="*/ 742 w 2137"/>
                <a:gd name="T97" fmla="*/ 434 h 1413"/>
                <a:gd name="T98" fmla="*/ 705 w 2137"/>
                <a:gd name="T99" fmla="*/ 406 h 1413"/>
                <a:gd name="T100" fmla="*/ 661 w 2137"/>
                <a:gd name="T101" fmla="*/ 372 h 1413"/>
                <a:gd name="T102" fmla="*/ 617 w 2137"/>
                <a:gd name="T103" fmla="*/ 336 h 1413"/>
                <a:gd name="T104" fmla="*/ 577 w 2137"/>
                <a:gd name="T105" fmla="*/ 304 h 1413"/>
                <a:gd name="T106" fmla="*/ 546 w 2137"/>
                <a:gd name="T107" fmla="*/ 280 h 1413"/>
                <a:gd name="T108" fmla="*/ 516 w 2137"/>
                <a:gd name="T109" fmla="*/ 261 h 1413"/>
                <a:gd name="T110" fmla="*/ 452 w 2137"/>
                <a:gd name="T111" fmla="*/ 220 h 1413"/>
                <a:gd name="T112" fmla="*/ 371 w 2137"/>
                <a:gd name="T113" fmla="*/ 169 h 1413"/>
                <a:gd name="T114" fmla="*/ 294 w 2137"/>
                <a:gd name="T115" fmla="*/ 121 h 1413"/>
                <a:gd name="T116" fmla="*/ 242 w 2137"/>
                <a:gd name="T117" fmla="*/ 87 h 14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137" h="1413">
                  <a:moveTo>
                    <a:pt x="460" y="160"/>
                  </a:moveTo>
                  <a:lnTo>
                    <a:pt x="231" y="23"/>
                  </a:lnTo>
                  <a:lnTo>
                    <a:pt x="226" y="21"/>
                  </a:lnTo>
                  <a:lnTo>
                    <a:pt x="214" y="15"/>
                  </a:lnTo>
                  <a:lnTo>
                    <a:pt x="197" y="8"/>
                  </a:lnTo>
                  <a:lnTo>
                    <a:pt x="176" y="2"/>
                  </a:lnTo>
                  <a:lnTo>
                    <a:pt x="153" y="0"/>
                  </a:lnTo>
                  <a:lnTo>
                    <a:pt x="130" y="4"/>
                  </a:lnTo>
                  <a:lnTo>
                    <a:pt x="110" y="15"/>
                  </a:lnTo>
                  <a:lnTo>
                    <a:pt x="94" y="37"/>
                  </a:lnTo>
                  <a:lnTo>
                    <a:pt x="79" y="65"/>
                  </a:lnTo>
                  <a:lnTo>
                    <a:pt x="65" y="92"/>
                  </a:lnTo>
                  <a:lnTo>
                    <a:pt x="51" y="118"/>
                  </a:lnTo>
                  <a:lnTo>
                    <a:pt x="38" y="140"/>
                  </a:lnTo>
                  <a:lnTo>
                    <a:pt x="27" y="158"/>
                  </a:lnTo>
                  <a:lnTo>
                    <a:pt x="19" y="172"/>
                  </a:lnTo>
                  <a:lnTo>
                    <a:pt x="13" y="181"/>
                  </a:lnTo>
                  <a:lnTo>
                    <a:pt x="11" y="184"/>
                  </a:lnTo>
                  <a:lnTo>
                    <a:pt x="9" y="187"/>
                  </a:lnTo>
                  <a:lnTo>
                    <a:pt x="6" y="194"/>
                  </a:lnTo>
                  <a:lnTo>
                    <a:pt x="3" y="204"/>
                  </a:lnTo>
                  <a:lnTo>
                    <a:pt x="0" y="217"/>
                  </a:lnTo>
                  <a:lnTo>
                    <a:pt x="0" y="232"/>
                  </a:lnTo>
                  <a:lnTo>
                    <a:pt x="4" y="248"/>
                  </a:lnTo>
                  <a:lnTo>
                    <a:pt x="13" y="264"/>
                  </a:lnTo>
                  <a:lnTo>
                    <a:pt x="28" y="280"/>
                  </a:lnTo>
                  <a:lnTo>
                    <a:pt x="35" y="285"/>
                  </a:lnTo>
                  <a:lnTo>
                    <a:pt x="45" y="292"/>
                  </a:lnTo>
                  <a:lnTo>
                    <a:pt x="59" y="301"/>
                  </a:lnTo>
                  <a:lnTo>
                    <a:pt x="75" y="312"/>
                  </a:lnTo>
                  <a:lnTo>
                    <a:pt x="95" y="325"/>
                  </a:lnTo>
                  <a:lnTo>
                    <a:pt x="117" y="339"/>
                  </a:lnTo>
                  <a:lnTo>
                    <a:pt x="142" y="354"/>
                  </a:lnTo>
                  <a:lnTo>
                    <a:pt x="168" y="370"/>
                  </a:lnTo>
                  <a:lnTo>
                    <a:pt x="196" y="388"/>
                  </a:lnTo>
                  <a:lnTo>
                    <a:pt x="226" y="407"/>
                  </a:lnTo>
                  <a:lnTo>
                    <a:pt x="258" y="425"/>
                  </a:lnTo>
                  <a:lnTo>
                    <a:pt x="290" y="446"/>
                  </a:lnTo>
                  <a:lnTo>
                    <a:pt x="324" y="465"/>
                  </a:lnTo>
                  <a:lnTo>
                    <a:pt x="357" y="486"/>
                  </a:lnTo>
                  <a:lnTo>
                    <a:pt x="392" y="507"/>
                  </a:lnTo>
                  <a:lnTo>
                    <a:pt x="425" y="528"/>
                  </a:lnTo>
                  <a:lnTo>
                    <a:pt x="460" y="549"/>
                  </a:lnTo>
                  <a:lnTo>
                    <a:pt x="493" y="569"/>
                  </a:lnTo>
                  <a:lnTo>
                    <a:pt x="527" y="590"/>
                  </a:lnTo>
                  <a:lnTo>
                    <a:pt x="559" y="609"/>
                  </a:lnTo>
                  <a:lnTo>
                    <a:pt x="590" y="628"/>
                  </a:lnTo>
                  <a:lnTo>
                    <a:pt x="620" y="646"/>
                  </a:lnTo>
                  <a:lnTo>
                    <a:pt x="648" y="662"/>
                  </a:lnTo>
                  <a:lnTo>
                    <a:pt x="674" y="678"/>
                  </a:lnTo>
                  <a:lnTo>
                    <a:pt x="697" y="692"/>
                  </a:lnTo>
                  <a:lnTo>
                    <a:pt x="719" y="706"/>
                  </a:lnTo>
                  <a:lnTo>
                    <a:pt x="738" y="718"/>
                  </a:lnTo>
                  <a:lnTo>
                    <a:pt x="755" y="727"/>
                  </a:lnTo>
                  <a:lnTo>
                    <a:pt x="767" y="735"/>
                  </a:lnTo>
                  <a:lnTo>
                    <a:pt x="776" y="741"/>
                  </a:lnTo>
                  <a:lnTo>
                    <a:pt x="782" y="744"/>
                  </a:lnTo>
                  <a:lnTo>
                    <a:pt x="785" y="745"/>
                  </a:lnTo>
                  <a:lnTo>
                    <a:pt x="1068" y="879"/>
                  </a:lnTo>
                  <a:lnTo>
                    <a:pt x="1071" y="880"/>
                  </a:lnTo>
                  <a:lnTo>
                    <a:pt x="1079" y="883"/>
                  </a:lnTo>
                  <a:lnTo>
                    <a:pt x="1094" y="888"/>
                  </a:lnTo>
                  <a:lnTo>
                    <a:pt x="1112" y="895"/>
                  </a:lnTo>
                  <a:lnTo>
                    <a:pt x="1135" y="902"/>
                  </a:lnTo>
                  <a:lnTo>
                    <a:pt x="1159" y="911"/>
                  </a:lnTo>
                  <a:lnTo>
                    <a:pt x="1186" y="921"/>
                  </a:lnTo>
                  <a:lnTo>
                    <a:pt x="1215" y="932"/>
                  </a:lnTo>
                  <a:lnTo>
                    <a:pt x="1245" y="942"/>
                  </a:lnTo>
                  <a:lnTo>
                    <a:pt x="1275" y="954"/>
                  </a:lnTo>
                  <a:lnTo>
                    <a:pt x="1305" y="965"/>
                  </a:lnTo>
                  <a:lnTo>
                    <a:pt x="1334" y="977"/>
                  </a:lnTo>
                  <a:lnTo>
                    <a:pt x="1360" y="987"/>
                  </a:lnTo>
                  <a:lnTo>
                    <a:pt x="1386" y="997"/>
                  </a:lnTo>
                  <a:lnTo>
                    <a:pt x="1406" y="1007"/>
                  </a:lnTo>
                  <a:lnTo>
                    <a:pt x="1424" y="1015"/>
                  </a:lnTo>
                  <a:lnTo>
                    <a:pt x="1458" y="1032"/>
                  </a:lnTo>
                  <a:lnTo>
                    <a:pt x="1495" y="1052"/>
                  </a:lnTo>
                  <a:lnTo>
                    <a:pt x="1533" y="1072"/>
                  </a:lnTo>
                  <a:lnTo>
                    <a:pt x="1573" y="1094"/>
                  </a:lnTo>
                  <a:lnTo>
                    <a:pt x="1614" y="1116"/>
                  </a:lnTo>
                  <a:lnTo>
                    <a:pt x="1655" y="1139"/>
                  </a:lnTo>
                  <a:lnTo>
                    <a:pt x="1695" y="1162"/>
                  </a:lnTo>
                  <a:lnTo>
                    <a:pt x="1736" y="1185"/>
                  </a:lnTo>
                  <a:lnTo>
                    <a:pt x="1774" y="1208"/>
                  </a:lnTo>
                  <a:lnTo>
                    <a:pt x="1811" y="1230"/>
                  </a:lnTo>
                  <a:lnTo>
                    <a:pt x="1845" y="1251"/>
                  </a:lnTo>
                  <a:lnTo>
                    <a:pt x="1876" y="1270"/>
                  </a:lnTo>
                  <a:lnTo>
                    <a:pt x="1903" y="1289"/>
                  </a:lnTo>
                  <a:lnTo>
                    <a:pt x="1927" y="1305"/>
                  </a:lnTo>
                  <a:lnTo>
                    <a:pt x="1945" y="1319"/>
                  </a:lnTo>
                  <a:lnTo>
                    <a:pt x="1958" y="1330"/>
                  </a:lnTo>
                  <a:lnTo>
                    <a:pt x="1956" y="1339"/>
                  </a:lnTo>
                  <a:lnTo>
                    <a:pt x="1951" y="1360"/>
                  </a:lnTo>
                  <a:lnTo>
                    <a:pt x="1952" y="1383"/>
                  </a:lnTo>
                  <a:lnTo>
                    <a:pt x="1965" y="1398"/>
                  </a:lnTo>
                  <a:lnTo>
                    <a:pt x="1971" y="1400"/>
                  </a:lnTo>
                  <a:lnTo>
                    <a:pt x="1975" y="1403"/>
                  </a:lnTo>
                  <a:lnTo>
                    <a:pt x="1981" y="1405"/>
                  </a:lnTo>
                  <a:lnTo>
                    <a:pt x="1986" y="1407"/>
                  </a:lnTo>
                  <a:lnTo>
                    <a:pt x="1990" y="1410"/>
                  </a:lnTo>
                  <a:lnTo>
                    <a:pt x="1995" y="1412"/>
                  </a:lnTo>
                  <a:lnTo>
                    <a:pt x="2000" y="1413"/>
                  </a:lnTo>
                  <a:lnTo>
                    <a:pt x="2004" y="1413"/>
                  </a:lnTo>
                  <a:lnTo>
                    <a:pt x="2012" y="1412"/>
                  </a:lnTo>
                  <a:lnTo>
                    <a:pt x="2020" y="1409"/>
                  </a:lnTo>
                  <a:lnTo>
                    <a:pt x="2028" y="1402"/>
                  </a:lnTo>
                  <a:lnTo>
                    <a:pt x="2036" y="1391"/>
                  </a:lnTo>
                  <a:lnTo>
                    <a:pt x="2047" y="1377"/>
                  </a:lnTo>
                  <a:lnTo>
                    <a:pt x="2056" y="1365"/>
                  </a:lnTo>
                  <a:lnTo>
                    <a:pt x="2065" y="1354"/>
                  </a:lnTo>
                  <a:lnTo>
                    <a:pt x="2073" y="1343"/>
                  </a:lnTo>
                  <a:lnTo>
                    <a:pt x="2084" y="1329"/>
                  </a:lnTo>
                  <a:lnTo>
                    <a:pt x="2095" y="1311"/>
                  </a:lnTo>
                  <a:lnTo>
                    <a:pt x="2110" y="1286"/>
                  </a:lnTo>
                  <a:lnTo>
                    <a:pt x="2130" y="1255"/>
                  </a:lnTo>
                  <a:lnTo>
                    <a:pt x="2131" y="1253"/>
                  </a:lnTo>
                  <a:lnTo>
                    <a:pt x="2133" y="1247"/>
                  </a:lnTo>
                  <a:lnTo>
                    <a:pt x="2135" y="1239"/>
                  </a:lnTo>
                  <a:lnTo>
                    <a:pt x="2137" y="1229"/>
                  </a:lnTo>
                  <a:lnTo>
                    <a:pt x="2135" y="1217"/>
                  </a:lnTo>
                  <a:lnTo>
                    <a:pt x="2132" y="1207"/>
                  </a:lnTo>
                  <a:lnTo>
                    <a:pt x="2123" y="1199"/>
                  </a:lnTo>
                  <a:lnTo>
                    <a:pt x="2108" y="1193"/>
                  </a:lnTo>
                  <a:lnTo>
                    <a:pt x="2092" y="1190"/>
                  </a:lnTo>
                  <a:lnTo>
                    <a:pt x="2078" y="1189"/>
                  </a:lnTo>
                  <a:lnTo>
                    <a:pt x="2066" y="1190"/>
                  </a:lnTo>
                  <a:lnTo>
                    <a:pt x="2057" y="1191"/>
                  </a:lnTo>
                  <a:lnTo>
                    <a:pt x="2049" y="1194"/>
                  </a:lnTo>
                  <a:lnTo>
                    <a:pt x="2042" y="1199"/>
                  </a:lnTo>
                  <a:lnTo>
                    <a:pt x="2038" y="1205"/>
                  </a:lnTo>
                  <a:lnTo>
                    <a:pt x="2033" y="1210"/>
                  </a:lnTo>
                  <a:lnTo>
                    <a:pt x="2028" y="1207"/>
                  </a:lnTo>
                  <a:lnTo>
                    <a:pt x="2015" y="1199"/>
                  </a:lnTo>
                  <a:lnTo>
                    <a:pt x="1993" y="1185"/>
                  </a:lnTo>
                  <a:lnTo>
                    <a:pt x="1964" y="1168"/>
                  </a:lnTo>
                  <a:lnTo>
                    <a:pt x="1929" y="1147"/>
                  </a:lnTo>
                  <a:lnTo>
                    <a:pt x="1890" y="1123"/>
                  </a:lnTo>
                  <a:lnTo>
                    <a:pt x="1848" y="1096"/>
                  </a:lnTo>
                  <a:lnTo>
                    <a:pt x="1803" y="1069"/>
                  </a:lnTo>
                  <a:lnTo>
                    <a:pt x="1757" y="1040"/>
                  </a:lnTo>
                  <a:lnTo>
                    <a:pt x="1709" y="1011"/>
                  </a:lnTo>
                  <a:lnTo>
                    <a:pt x="1664" y="982"/>
                  </a:lnTo>
                  <a:lnTo>
                    <a:pt x="1619" y="955"/>
                  </a:lnTo>
                  <a:lnTo>
                    <a:pt x="1579" y="929"/>
                  </a:lnTo>
                  <a:lnTo>
                    <a:pt x="1542" y="905"/>
                  </a:lnTo>
                  <a:lnTo>
                    <a:pt x="1510" y="886"/>
                  </a:lnTo>
                  <a:lnTo>
                    <a:pt x="1485" y="868"/>
                  </a:lnTo>
                  <a:lnTo>
                    <a:pt x="1462" y="852"/>
                  </a:lnTo>
                  <a:lnTo>
                    <a:pt x="1436" y="834"/>
                  </a:lnTo>
                  <a:lnTo>
                    <a:pt x="1410" y="813"/>
                  </a:lnTo>
                  <a:lnTo>
                    <a:pt x="1382" y="791"/>
                  </a:lnTo>
                  <a:lnTo>
                    <a:pt x="1352" y="768"/>
                  </a:lnTo>
                  <a:lnTo>
                    <a:pt x="1322" y="745"/>
                  </a:lnTo>
                  <a:lnTo>
                    <a:pt x="1294" y="721"/>
                  </a:lnTo>
                  <a:lnTo>
                    <a:pt x="1264" y="697"/>
                  </a:lnTo>
                  <a:lnTo>
                    <a:pt x="1234" y="673"/>
                  </a:lnTo>
                  <a:lnTo>
                    <a:pt x="1206" y="650"/>
                  </a:lnTo>
                  <a:lnTo>
                    <a:pt x="1180" y="628"/>
                  </a:lnTo>
                  <a:lnTo>
                    <a:pt x="1154" y="608"/>
                  </a:lnTo>
                  <a:lnTo>
                    <a:pt x="1131" y="590"/>
                  </a:lnTo>
                  <a:lnTo>
                    <a:pt x="1110" y="574"/>
                  </a:lnTo>
                  <a:lnTo>
                    <a:pt x="1093" y="561"/>
                  </a:lnTo>
                  <a:lnTo>
                    <a:pt x="1078" y="551"/>
                  </a:lnTo>
                  <a:lnTo>
                    <a:pt x="1060" y="539"/>
                  </a:lnTo>
                  <a:lnTo>
                    <a:pt x="1032" y="522"/>
                  </a:lnTo>
                  <a:lnTo>
                    <a:pt x="995" y="499"/>
                  </a:lnTo>
                  <a:lnTo>
                    <a:pt x="953" y="471"/>
                  </a:lnTo>
                  <a:lnTo>
                    <a:pt x="904" y="441"/>
                  </a:lnTo>
                  <a:lnTo>
                    <a:pt x="852" y="408"/>
                  </a:lnTo>
                  <a:lnTo>
                    <a:pt x="798" y="373"/>
                  </a:lnTo>
                  <a:lnTo>
                    <a:pt x="743" y="339"/>
                  </a:lnTo>
                  <a:lnTo>
                    <a:pt x="689" y="305"/>
                  </a:lnTo>
                  <a:lnTo>
                    <a:pt x="637" y="272"/>
                  </a:lnTo>
                  <a:lnTo>
                    <a:pt x="589" y="242"/>
                  </a:lnTo>
                  <a:lnTo>
                    <a:pt x="546" y="216"/>
                  </a:lnTo>
                  <a:lnTo>
                    <a:pt x="510" y="192"/>
                  </a:lnTo>
                  <a:lnTo>
                    <a:pt x="484" y="175"/>
                  </a:lnTo>
                  <a:lnTo>
                    <a:pt x="466" y="164"/>
                  </a:lnTo>
                  <a:lnTo>
                    <a:pt x="460" y="160"/>
                  </a:lnTo>
                  <a:close/>
                </a:path>
              </a:pathLst>
            </a:custGeom>
            <a:solidFill>
              <a:srgbClr val="FFCC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24">
              <a:extLst>
                <a:ext uri="{FF2B5EF4-FFF2-40B4-BE49-F238E27FC236}">
                  <a16:creationId xmlns:a16="http://schemas.microsoft.com/office/drawing/2014/main" id="{594AAEEA-7FE3-4F19-AEBE-F95735EDC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" y="2784"/>
              <a:ext cx="1024" cy="602"/>
            </a:xfrm>
            <a:custGeom>
              <a:avLst/>
              <a:gdLst>
                <a:gd name="T0" fmla="*/ 6 w 2048"/>
                <a:gd name="T1" fmla="*/ 23 h 1206"/>
                <a:gd name="T2" fmla="*/ 29 w 2048"/>
                <a:gd name="T3" fmla="*/ 19 h 1206"/>
                <a:gd name="T4" fmla="*/ 53 w 2048"/>
                <a:gd name="T5" fmla="*/ 2 h 1206"/>
                <a:gd name="T6" fmla="*/ 74 w 2048"/>
                <a:gd name="T7" fmla="*/ 7 h 1206"/>
                <a:gd name="T8" fmla="*/ 117 w 2048"/>
                <a:gd name="T9" fmla="*/ 42 h 1206"/>
                <a:gd name="T10" fmla="*/ 180 w 2048"/>
                <a:gd name="T11" fmla="*/ 96 h 1206"/>
                <a:gd name="T12" fmla="*/ 261 w 2048"/>
                <a:gd name="T13" fmla="*/ 157 h 1206"/>
                <a:gd name="T14" fmla="*/ 358 w 2048"/>
                <a:gd name="T15" fmla="*/ 215 h 1206"/>
                <a:gd name="T16" fmla="*/ 429 w 2048"/>
                <a:gd name="T17" fmla="*/ 246 h 1206"/>
                <a:gd name="T18" fmla="*/ 477 w 2048"/>
                <a:gd name="T19" fmla="*/ 266 h 1206"/>
                <a:gd name="T20" fmla="*/ 522 w 2048"/>
                <a:gd name="T21" fmla="*/ 284 h 1206"/>
                <a:gd name="T22" fmla="*/ 562 w 2048"/>
                <a:gd name="T23" fmla="*/ 300 h 1206"/>
                <a:gd name="T24" fmla="*/ 599 w 2048"/>
                <a:gd name="T25" fmla="*/ 316 h 1206"/>
                <a:gd name="T26" fmla="*/ 633 w 2048"/>
                <a:gd name="T27" fmla="*/ 331 h 1206"/>
                <a:gd name="T28" fmla="*/ 666 w 2048"/>
                <a:gd name="T29" fmla="*/ 347 h 1206"/>
                <a:gd name="T30" fmla="*/ 697 w 2048"/>
                <a:gd name="T31" fmla="*/ 363 h 1206"/>
                <a:gd name="T32" fmla="*/ 728 w 2048"/>
                <a:gd name="T33" fmla="*/ 381 h 1206"/>
                <a:gd name="T34" fmla="*/ 759 w 2048"/>
                <a:gd name="T35" fmla="*/ 401 h 1206"/>
                <a:gd name="T36" fmla="*/ 790 w 2048"/>
                <a:gd name="T37" fmla="*/ 422 h 1206"/>
                <a:gd name="T38" fmla="*/ 837 w 2048"/>
                <a:gd name="T39" fmla="*/ 453 h 1206"/>
                <a:gd name="T40" fmla="*/ 890 w 2048"/>
                <a:gd name="T41" fmla="*/ 483 h 1206"/>
                <a:gd name="T42" fmla="*/ 943 w 2048"/>
                <a:gd name="T43" fmla="*/ 508 h 1206"/>
                <a:gd name="T44" fmla="*/ 987 w 2048"/>
                <a:gd name="T45" fmla="*/ 525 h 1206"/>
                <a:gd name="T46" fmla="*/ 1016 w 2048"/>
                <a:gd name="T47" fmla="*/ 530 h 1206"/>
                <a:gd name="T48" fmla="*/ 1021 w 2048"/>
                <a:gd name="T49" fmla="*/ 529 h 1206"/>
                <a:gd name="T50" fmla="*/ 998 w 2048"/>
                <a:gd name="T51" fmla="*/ 561 h 1206"/>
                <a:gd name="T52" fmla="*/ 990 w 2048"/>
                <a:gd name="T53" fmla="*/ 602 h 1206"/>
                <a:gd name="T54" fmla="*/ 985 w 2048"/>
                <a:gd name="T55" fmla="*/ 602 h 1206"/>
                <a:gd name="T56" fmla="*/ 973 w 2048"/>
                <a:gd name="T57" fmla="*/ 595 h 1206"/>
                <a:gd name="T58" fmla="*/ 976 w 2048"/>
                <a:gd name="T59" fmla="*/ 569 h 1206"/>
                <a:gd name="T60" fmla="*/ 972 w 2048"/>
                <a:gd name="T61" fmla="*/ 558 h 1206"/>
                <a:gd name="T62" fmla="*/ 961 w 2048"/>
                <a:gd name="T63" fmla="*/ 545 h 1206"/>
                <a:gd name="T64" fmla="*/ 940 w 2048"/>
                <a:gd name="T65" fmla="*/ 533 h 1206"/>
                <a:gd name="T66" fmla="*/ 891 w 2048"/>
                <a:gd name="T67" fmla="*/ 506 h 1206"/>
                <a:gd name="T68" fmla="*/ 825 w 2048"/>
                <a:gd name="T69" fmla="*/ 469 h 1206"/>
                <a:gd name="T70" fmla="*/ 755 w 2048"/>
                <a:gd name="T71" fmla="*/ 429 h 1206"/>
                <a:gd name="T72" fmla="*/ 694 w 2048"/>
                <a:gd name="T73" fmla="*/ 397 h 1206"/>
                <a:gd name="T74" fmla="*/ 655 w 2048"/>
                <a:gd name="T75" fmla="*/ 378 h 1206"/>
                <a:gd name="T76" fmla="*/ 602 w 2048"/>
                <a:gd name="T77" fmla="*/ 357 h 1206"/>
                <a:gd name="T78" fmla="*/ 534 w 2048"/>
                <a:gd name="T79" fmla="*/ 330 h 1206"/>
                <a:gd name="T80" fmla="*/ 461 w 2048"/>
                <a:gd name="T81" fmla="*/ 301 h 1206"/>
                <a:gd name="T82" fmla="*/ 394 w 2048"/>
                <a:gd name="T83" fmla="*/ 272 h 1206"/>
                <a:gd name="T84" fmla="*/ 343 w 2048"/>
                <a:gd name="T85" fmla="*/ 246 h 1206"/>
                <a:gd name="T86" fmla="*/ 286 w 2048"/>
                <a:gd name="T87" fmla="*/ 210 h 1206"/>
                <a:gd name="T88" fmla="*/ 204 w 2048"/>
                <a:gd name="T89" fmla="*/ 159 h 1206"/>
                <a:gd name="T90" fmla="*/ 117 w 2048"/>
                <a:gd name="T91" fmla="*/ 104 h 1206"/>
                <a:gd name="T92" fmla="*/ 44 w 2048"/>
                <a:gd name="T93" fmla="*/ 56 h 1206"/>
                <a:gd name="T94" fmla="*/ 3 w 2048"/>
                <a:gd name="T95" fmla="*/ 26 h 120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48" h="1206">
                  <a:moveTo>
                    <a:pt x="0" y="45"/>
                  </a:moveTo>
                  <a:lnTo>
                    <a:pt x="4" y="45"/>
                  </a:lnTo>
                  <a:lnTo>
                    <a:pt x="12" y="46"/>
                  </a:lnTo>
                  <a:lnTo>
                    <a:pt x="25" y="45"/>
                  </a:lnTo>
                  <a:lnTo>
                    <a:pt x="41" y="44"/>
                  </a:lnTo>
                  <a:lnTo>
                    <a:pt x="58" y="39"/>
                  </a:lnTo>
                  <a:lnTo>
                    <a:pt x="75" y="32"/>
                  </a:lnTo>
                  <a:lnTo>
                    <a:pt x="91" y="21"/>
                  </a:lnTo>
                  <a:lnTo>
                    <a:pt x="105" y="5"/>
                  </a:lnTo>
                  <a:lnTo>
                    <a:pt x="114" y="0"/>
                  </a:lnTo>
                  <a:lnTo>
                    <a:pt x="128" y="3"/>
                  </a:lnTo>
                  <a:lnTo>
                    <a:pt x="148" y="15"/>
                  </a:lnTo>
                  <a:lnTo>
                    <a:pt x="171" y="32"/>
                  </a:lnTo>
                  <a:lnTo>
                    <a:pt x="200" y="55"/>
                  </a:lnTo>
                  <a:lnTo>
                    <a:pt x="233" y="84"/>
                  </a:lnTo>
                  <a:lnTo>
                    <a:pt x="271" y="117"/>
                  </a:lnTo>
                  <a:lnTo>
                    <a:pt x="314" y="153"/>
                  </a:lnTo>
                  <a:lnTo>
                    <a:pt x="360" y="192"/>
                  </a:lnTo>
                  <a:lnTo>
                    <a:pt x="409" y="233"/>
                  </a:lnTo>
                  <a:lnTo>
                    <a:pt x="463" y="273"/>
                  </a:lnTo>
                  <a:lnTo>
                    <a:pt x="521" y="314"/>
                  </a:lnTo>
                  <a:lnTo>
                    <a:pt x="583" y="355"/>
                  </a:lnTo>
                  <a:lnTo>
                    <a:pt x="648" y="393"/>
                  </a:lnTo>
                  <a:lnTo>
                    <a:pt x="716" y="430"/>
                  </a:lnTo>
                  <a:lnTo>
                    <a:pt x="787" y="462"/>
                  </a:lnTo>
                  <a:lnTo>
                    <a:pt x="823" y="477"/>
                  </a:lnTo>
                  <a:lnTo>
                    <a:pt x="857" y="492"/>
                  </a:lnTo>
                  <a:lnTo>
                    <a:pt x="891" y="506"/>
                  </a:lnTo>
                  <a:lnTo>
                    <a:pt x="923" y="519"/>
                  </a:lnTo>
                  <a:lnTo>
                    <a:pt x="954" y="532"/>
                  </a:lnTo>
                  <a:lnTo>
                    <a:pt x="985" y="545"/>
                  </a:lnTo>
                  <a:lnTo>
                    <a:pt x="1014" y="556"/>
                  </a:lnTo>
                  <a:lnTo>
                    <a:pt x="1043" y="568"/>
                  </a:lnTo>
                  <a:lnTo>
                    <a:pt x="1070" y="579"/>
                  </a:lnTo>
                  <a:lnTo>
                    <a:pt x="1097" y="591"/>
                  </a:lnTo>
                  <a:lnTo>
                    <a:pt x="1123" y="601"/>
                  </a:lnTo>
                  <a:lnTo>
                    <a:pt x="1149" y="613"/>
                  </a:lnTo>
                  <a:lnTo>
                    <a:pt x="1173" y="623"/>
                  </a:lnTo>
                  <a:lnTo>
                    <a:pt x="1197" y="633"/>
                  </a:lnTo>
                  <a:lnTo>
                    <a:pt x="1221" y="644"/>
                  </a:lnTo>
                  <a:lnTo>
                    <a:pt x="1244" y="654"/>
                  </a:lnTo>
                  <a:lnTo>
                    <a:pt x="1266" y="664"/>
                  </a:lnTo>
                  <a:lnTo>
                    <a:pt x="1288" y="675"/>
                  </a:lnTo>
                  <a:lnTo>
                    <a:pt x="1310" y="685"/>
                  </a:lnTo>
                  <a:lnTo>
                    <a:pt x="1332" y="696"/>
                  </a:lnTo>
                  <a:lnTo>
                    <a:pt x="1352" y="706"/>
                  </a:lnTo>
                  <a:lnTo>
                    <a:pt x="1373" y="717"/>
                  </a:lnTo>
                  <a:lnTo>
                    <a:pt x="1394" y="728"/>
                  </a:lnTo>
                  <a:lnTo>
                    <a:pt x="1415" y="739"/>
                  </a:lnTo>
                  <a:lnTo>
                    <a:pt x="1435" y="751"/>
                  </a:lnTo>
                  <a:lnTo>
                    <a:pt x="1456" y="763"/>
                  </a:lnTo>
                  <a:lnTo>
                    <a:pt x="1477" y="776"/>
                  </a:lnTo>
                  <a:lnTo>
                    <a:pt x="1496" y="789"/>
                  </a:lnTo>
                  <a:lnTo>
                    <a:pt x="1517" y="803"/>
                  </a:lnTo>
                  <a:lnTo>
                    <a:pt x="1538" y="816"/>
                  </a:lnTo>
                  <a:lnTo>
                    <a:pt x="1560" y="831"/>
                  </a:lnTo>
                  <a:lnTo>
                    <a:pt x="1580" y="846"/>
                  </a:lnTo>
                  <a:lnTo>
                    <a:pt x="1609" y="867"/>
                  </a:lnTo>
                  <a:lnTo>
                    <a:pt x="1640" y="887"/>
                  </a:lnTo>
                  <a:lnTo>
                    <a:pt x="1674" y="907"/>
                  </a:lnTo>
                  <a:lnTo>
                    <a:pt x="1708" y="928"/>
                  </a:lnTo>
                  <a:lnTo>
                    <a:pt x="1744" y="948"/>
                  </a:lnTo>
                  <a:lnTo>
                    <a:pt x="1780" y="967"/>
                  </a:lnTo>
                  <a:lnTo>
                    <a:pt x="1817" y="986"/>
                  </a:lnTo>
                  <a:lnTo>
                    <a:pt x="1851" y="1003"/>
                  </a:lnTo>
                  <a:lnTo>
                    <a:pt x="1886" y="1018"/>
                  </a:lnTo>
                  <a:lnTo>
                    <a:pt x="1918" y="1032"/>
                  </a:lnTo>
                  <a:lnTo>
                    <a:pt x="1948" y="1043"/>
                  </a:lnTo>
                  <a:lnTo>
                    <a:pt x="1974" y="1051"/>
                  </a:lnTo>
                  <a:lnTo>
                    <a:pt x="1997" y="1058"/>
                  </a:lnTo>
                  <a:lnTo>
                    <a:pt x="2017" y="1061"/>
                  </a:lnTo>
                  <a:lnTo>
                    <a:pt x="2032" y="1061"/>
                  </a:lnTo>
                  <a:lnTo>
                    <a:pt x="2041" y="1057"/>
                  </a:lnTo>
                  <a:lnTo>
                    <a:pt x="2048" y="1053"/>
                  </a:lnTo>
                  <a:lnTo>
                    <a:pt x="2042" y="1059"/>
                  </a:lnTo>
                  <a:lnTo>
                    <a:pt x="2030" y="1074"/>
                  </a:lnTo>
                  <a:lnTo>
                    <a:pt x="2013" y="1096"/>
                  </a:lnTo>
                  <a:lnTo>
                    <a:pt x="1996" y="1123"/>
                  </a:lnTo>
                  <a:lnTo>
                    <a:pt x="1982" y="1150"/>
                  </a:lnTo>
                  <a:lnTo>
                    <a:pt x="1975" y="1179"/>
                  </a:lnTo>
                  <a:lnTo>
                    <a:pt x="1979" y="1206"/>
                  </a:lnTo>
                  <a:lnTo>
                    <a:pt x="1978" y="1206"/>
                  </a:lnTo>
                  <a:lnTo>
                    <a:pt x="1974" y="1206"/>
                  </a:lnTo>
                  <a:lnTo>
                    <a:pt x="1970" y="1206"/>
                  </a:lnTo>
                  <a:lnTo>
                    <a:pt x="1965" y="1206"/>
                  </a:lnTo>
                  <a:lnTo>
                    <a:pt x="1954" y="1201"/>
                  </a:lnTo>
                  <a:lnTo>
                    <a:pt x="1946" y="1191"/>
                  </a:lnTo>
                  <a:lnTo>
                    <a:pt x="1944" y="1171"/>
                  </a:lnTo>
                  <a:lnTo>
                    <a:pt x="1952" y="1140"/>
                  </a:lnTo>
                  <a:lnTo>
                    <a:pt x="1952" y="1139"/>
                  </a:lnTo>
                  <a:lnTo>
                    <a:pt x="1951" y="1133"/>
                  </a:lnTo>
                  <a:lnTo>
                    <a:pt x="1948" y="1126"/>
                  </a:lnTo>
                  <a:lnTo>
                    <a:pt x="1944" y="1118"/>
                  </a:lnTo>
                  <a:lnTo>
                    <a:pt x="1939" y="1109"/>
                  </a:lnTo>
                  <a:lnTo>
                    <a:pt x="1932" y="1100"/>
                  </a:lnTo>
                  <a:lnTo>
                    <a:pt x="1921" y="1091"/>
                  </a:lnTo>
                  <a:lnTo>
                    <a:pt x="1910" y="1084"/>
                  </a:lnTo>
                  <a:lnTo>
                    <a:pt x="1898" y="1078"/>
                  </a:lnTo>
                  <a:lnTo>
                    <a:pt x="1879" y="1068"/>
                  </a:lnTo>
                  <a:lnTo>
                    <a:pt x="1852" y="1053"/>
                  </a:lnTo>
                  <a:lnTo>
                    <a:pt x="1820" y="1034"/>
                  </a:lnTo>
                  <a:lnTo>
                    <a:pt x="1782" y="1013"/>
                  </a:lnTo>
                  <a:lnTo>
                    <a:pt x="1741" y="989"/>
                  </a:lnTo>
                  <a:lnTo>
                    <a:pt x="1696" y="965"/>
                  </a:lnTo>
                  <a:lnTo>
                    <a:pt x="1650" y="939"/>
                  </a:lnTo>
                  <a:lnTo>
                    <a:pt x="1602" y="912"/>
                  </a:lnTo>
                  <a:lnTo>
                    <a:pt x="1555" y="886"/>
                  </a:lnTo>
                  <a:lnTo>
                    <a:pt x="1509" y="860"/>
                  </a:lnTo>
                  <a:lnTo>
                    <a:pt x="1465" y="836"/>
                  </a:lnTo>
                  <a:lnTo>
                    <a:pt x="1425" y="814"/>
                  </a:lnTo>
                  <a:lnTo>
                    <a:pt x="1388" y="796"/>
                  </a:lnTo>
                  <a:lnTo>
                    <a:pt x="1357" y="780"/>
                  </a:lnTo>
                  <a:lnTo>
                    <a:pt x="1333" y="768"/>
                  </a:lnTo>
                  <a:lnTo>
                    <a:pt x="1309" y="758"/>
                  </a:lnTo>
                  <a:lnTo>
                    <a:pt x="1279" y="745"/>
                  </a:lnTo>
                  <a:lnTo>
                    <a:pt x="1243" y="731"/>
                  </a:lnTo>
                  <a:lnTo>
                    <a:pt x="1204" y="716"/>
                  </a:lnTo>
                  <a:lnTo>
                    <a:pt x="1161" y="699"/>
                  </a:lnTo>
                  <a:lnTo>
                    <a:pt x="1115" y="682"/>
                  </a:lnTo>
                  <a:lnTo>
                    <a:pt x="1068" y="662"/>
                  </a:lnTo>
                  <a:lnTo>
                    <a:pt x="1020" y="644"/>
                  </a:lnTo>
                  <a:lnTo>
                    <a:pt x="970" y="623"/>
                  </a:lnTo>
                  <a:lnTo>
                    <a:pt x="922" y="603"/>
                  </a:lnTo>
                  <a:lnTo>
                    <a:pt x="875" y="584"/>
                  </a:lnTo>
                  <a:lnTo>
                    <a:pt x="830" y="564"/>
                  </a:lnTo>
                  <a:lnTo>
                    <a:pt x="787" y="545"/>
                  </a:lnTo>
                  <a:lnTo>
                    <a:pt x="749" y="526"/>
                  </a:lnTo>
                  <a:lnTo>
                    <a:pt x="714" y="508"/>
                  </a:lnTo>
                  <a:lnTo>
                    <a:pt x="686" y="492"/>
                  </a:lnTo>
                  <a:lnTo>
                    <a:pt x="656" y="473"/>
                  </a:lnTo>
                  <a:lnTo>
                    <a:pt x="617" y="449"/>
                  </a:lnTo>
                  <a:lnTo>
                    <a:pt x="572" y="420"/>
                  </a:lnTo>
                  <a:lnTo>
                    <a:pt x="520" y="389"/>
                  </a:lnTo>
                  <a:lnTo>
                    <a:pt x="466" y="355"/>
                  </a:lnTo>
                  <a:lnTo>
                    <a:pt x="408" y="319"/>
                  </a:lnTo>
                  <a:lnTo>
                    <a:pt x="349" y="282"/>
                  </a:lnTo>
                  <a:lnTo>
                    <a:pt x="292" y="245"/>
                  </a:lnTo>
                  <a:lnTo>
                    <a:pt x="234" y="208"/>
                  </a:lnTo>
                  <a:lnTo>
                    <a:pt x="181" y="174"/>
                  </a:lnTo>
                  <a:lnTo>
                    <a:pt x="132" y="142"/>
                  </a:lnTo>
                  <a:lnTo>
                    <a:pt x="88" y="113"/>
                  </a:lnTo>
                  <a:lnTo>
                    <a:pt x="52" y="88"/>
                  </a:lnTo>
                  <a:lnTo>
                    <a:pt x="25" y="67"/>
                  </a:lnTo>
                  <a:lnTo>
                    <a:pt x="6" y="53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A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25">
              <a:extLst>
                <a:ext uri="{FF2B5EF4-FFF2-40B4-BE49-F238E27FC236}">
                  <a16:creationId xmlns:a16="http://schemas.microsoft.com/office/drawing/2014/main" id="{C2B2DE6F-C5A5-4D62-A316-2D0540A48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7" y="2772"/>
              <a:ext cx="211" cy="143"/>
            </a:xfrm>
            <a:custGeom>
              <a:avLst/>
              <a:gdLst>
                <a:gd name="T0" fmla="*/ 206 w 421"/>
                <a:gd name="T1" fmla="*/ 138 h 286"/>
                <a:gd name="T2" fmla="*/ 198 w 421"/>
                <a:gd name="T3" fmla="*/ 142 h 286"/>
                <a:gd name="T4" fmla="*/ 187 w 421"/>
                <a:gd name="T5" fmla="*/ 143 h 286"/>
                <a:gd name="T6" fmla="*/ 172 w 421"/>
                <a:gd name="T7" fmla="*/ 141 h 286"/>
                <a:gd name="T8" fmla="*/ 156 w 421"/>
                <a:gd name="T9" fmla="*/ 137 h 286"/>
                <a:gd name="T10" fmla="*/ 137 w 421"/>
                <a:gd name="T11" fmla="*/ 131 h 286"/>
                <a:gd name="T12" fmla="*/ 117 w 421"/>
                <a:gd name="T13" fmla="*/ 122 h 286"/>
                <a:gd name="T14" fmla="*/ 96 w 421"/>
                <a:gd name="T15" fmla="*/ 111 h 286"/>
                <a:gd name="T16" fmla="*/ 75 w 421"/>
                <a:gd name="T17" fmla="*/ 98 h 286"/>
                <a:gd name="T18" fmla="*/ 55 w 421"/>
                <a:gd name="T19" fmla="*/ 84 h 286"/>
                <a:gd name="T20" fmla="*/ 38 w 421"/>
                <a:gd name="T21" fmla="*/ 70 h 286"/>
                <a:gd name="T22" fmla="*/ 24 w 421"/>
                <a:gd name="T23" fmla="*/ 56 h 286"/>
                <a:gd name="T24" fmla="*/ 13 w 421"/>
                <a:gd name="T25" fmla="*/ 43 h 286"/>
                <a:gd name="T26" fmla="*/ 5 w 421"/>
                <a:gd name="T27" fmla="*/ 31 h 286"/>
                <a:gd name="T28" fmla="*/ 1 w 421"/>
                <a:gd name="T29" fmla="*/ 20 h 286"/>
                <a:gd name="T30" fmla="*/ 0 w 421"/>
                <a:gd name="T31" fmla="*/ 11 h 286"/>
                <a:gd name="T32" fmla="*/ 4 w 421"/>
                <a:gd name="T33" fmla="*/ 5 h 286"/>
                <a:gd name="T34" fmla="*/ 12 w 421"/>
                <a:gd name="T35" fmla="*/ 1 h 286"/>
                <a:gd name="T36" fmla="*/ 24 w 421"/>
                <a:gd name="T37" fmla="*/ 0 h 286"/>
                <a:gd name="T38" fmla="*/ 38 w 421"/>
                <a:gd name="T39" fmla="*/ 1 h 286"/>
                <a:gd name="T40" fmla="*/ 55 w 421"/>
                <a:gd name="T41" fmla="*/ 6 h 286"/>
                <a:gd name="T42" fmla="*/ 74 w 421"/>
                <a:gd name="T43" fmla="*/ 12 h 286"/>
                <a:gd name="T44" fmla="*/ 94 w 421"/>
                <a:gd name="T45" fmla="*/ 22 h 286"/>
                <a:gd name="T46" fmla="*/ 115 w 421"/>
                <a:gd name="T47" fmla="*/ 32 h 286"/>
                <a:gd name="T48" fmla="*/ 136 w 421"/>
                <a:gd name="T49" fmla="*/ 46 h 286"/>
                <a:gd name="T50" fmla="*/ 156 w 421"/>
                <a:gd name="T51" fmla="*/ 59 h 286"/>
                <a:gd name="T52" fmla="*/ 172 w 421"/>
                <a:gd name="T53" fmla="*/ 73 h 286"/>
                <a:gd name="T54" fmla="*/ 187 w 421"/>
                <a:gd name="T55" fmla="*/ 87 h 286"/>
                <a:gd name="T56" fmla="*/ 198 w 421"/>
                <a:gd name="T57" fmla="*/ 100 h 286"/>
                <a:gd name="T58" fmla="*/ 206 w 421"/>
                <a:gd name="T59" fmla="*/ 112 h 286"/>
                <a:gd name="T60" fmla="*/ 210 w 421"/>
                <a:gd name="T61" fmla="*/ 122 h 286"/>
                <a:gd name="T62" fmla="*/ 211 w 421"/>
                <a:gd name="T63" fmla="*/ 132 h 28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21" h="286">
                  <a:moveTo>
                    <a:pt x="418" y="269"/>
                  </a:moveTo>
                  <a:lnTo>
                    <a:pt x="412" y="275"/>
                  </a:lnTo>
                  <a:lnTo>
                    <a:pt x="405" y="280"/>
                  </a:lnTo>
                  <a:lnTo>
                    <a:pt x="396" y="283"/>
                  </a:lnTo>
                  <a:lnTo>
                    <a:pt x="386" y="286"/>
                  </a:lnTo>
                  <a:lnTo>
                    <a:pt x="373" y="286"/>
                  </a:lnTo>
                  <a:lnTo>
                    <a:pt x="359" y="284"/>
                  </a:lnTo>
                  <a:lnTo>
                    <a:pt x="344" y="282"/>
                  </a:lnTo>
                  <a:lnTo>
                    <a:pt x="328" y="279"/>
                  </a:lnTo>
                  <a:lnTo>
                    <a:pt x="311" y="274"/>
                  </a:lnTo>
                  <a:lnTo>
                    <a:pt x="292" y="268"/>
                  </a:lnTo>
                  <a:lnTo>
                    <a:pt x="274" y="261"/>
                  </a:lnTo>
                  <a:lnTo>
                    <a:pt x="254" y="253"/>
                  </a:lnTo>
                  <a:lnTo>
                    <a:pt x="234" y="243"/>
                  </a:lnTo>
                  <a:lnTo>
                    <a:pt x="213" y="233"/>
                  </a:lnTo>
                  <a:lnTo>
                    <a:pt x="192" y="221"/>
                  </a:lnTo>
                  <a:lnTo>
                    <a:pt x="170" y="208"/>
                  </a:lnTo>
                  <a:lnTo>
                    <a:pt x="150" y="195"/>
                  </a:lnTo>
                  <a:lnTo>
                    <a:pt x="129" y="181"/>
                  </a:lnTo>
                  <a:lnTo>
                    <a:pt x="110" y="167"/>
                  </a:lnTo>
                  <a:lnTo>
                    <a:pt x="92" y="153"/>
                  </a:lnTo>
                  <a:lnTo>
                    <a:pt x="76" y="139"/>
                  </a:lnTo>
                  <a:lnTo>
                    <a:pt x="61" y="125"/>
                  </a:lnTo>
                  <a:lnTo>
                    <a:pt x="47" y="112"/>
                  </a:lnTo>
                  <a:lnTo>
                    <a:pt x="36" y="99"/>
                  </a:lnTo>
                  <a:lnTo>
                    <a:pt x="25" y="86"/>
                  </a:lnTo>
                  <a:lnTo>
                    <a:pt x="16" y="74"/>
                  </a:lnTo>
                  <a:lnTo>
                    <a:pt x="9" y="62"/>
                  </a:lnTo>
                  <a:lnTo>
                    <a:pt x="4" y="51"/>
                  </a:lnTo>
                  <a:lnTo>
                    <a:pt x="1" y="40"/>
                  </a:lnTo>
                  <a:lnTo>
                    <a:pt x="0" y="31"/>
                  </a:lnTo>
                  <a:lnTo>
                    <a:pt x="0" y="22"/>
                  </a:lnTo>
                  <a:lnTo>
                    <a:pt x="3" y="15"/>
                  </a:lnTo>
                  <a:lnTo>
                    <a:pt x="8" y="9"/>
                  </a:lnTo>
                  <a:lnTo>
                    <a:pt x="16" y="5"/>
                  </a:lnTo>
                  <a:lnTo>
                    <a:pt x="24" y="1"/>
                  </a:lnTo>
                  <a:lnTo>
                    <a:pt x="36" y="0"/>
                  </a:lnTo>
                  <a:lnTo>
                    <a:pt x="47" y="0"/>
                  </a:lnTo>
                  <a:lnTo>
                    <a:pt x="61" y="0"/>
                  </a:lnTo>
                  <a:lnTo>
                    <a:pt x="76" y="2"/>
                  </a:lnTo>
                  <a:lnTo>
                    <a:pt x="92" y="6"/>
                  </a:lnTo>
                  <a:lnTo>
                    <a:pt x="109" y="11"/>
                  </a:lnTo>
                  <a:lnTo>
                    <a:pt x="128" y="17"/>
                  </a:lnTo>
                  <a:lnTo>
                    <a:pt x="147" y="24"/>
                  </a:lnTo>
                  <a:lnTo>
                    <a:pt x="167" y="32"/>
                  </a:lnTo>
                  <a:lnTo>
                    <a:pt x="188" y="43"/>
                  </a:lnTo>
                  <a:lnTo>
                    <a:pt x="208" y="53"/>
                  </a:lnTo>
                  <a:lnTo>
                    <a:pt x="229" y="64"/>
                  </a:lnTo>
                  <a:lnTo>
                    <a:pt x="251" y="77"/>
                  </a:lnTo>
                  <a:lnTo>
                    <a:pt x="272" y="91"/>
                  </a:lnTo>
                  <a:lnTo>
                    <a:pt x="291" y="104"/>
                  </a:lnTo>
                  <a:lnTo>
                    <a:pt x="311" y="117"/>
                  </a:lnTo>
                  <a:lnTo>
                    <a:pt x="328" y="131"/>
                  </a:lnTo>
                  <a:lnTo>
                    <a:pt x="344" y="146"/>
                  </a:lnTo>
                  <a:lnTo>
                    <a:pt x="359" y="159"/>
                  </a:lnTo>
                  <a:lnTo>
                    <a:pt x="373" y="173"/>
                  </a:lnTo>
                  <a:lnTo>
                    <a:pt x="386" y="187"/>
                  </a:lnTo>
                  <a:lnTo>
                    <a:pt x="396" y="199"/>
                  </a:lnTo>
                  <a:lnTo>
                    <a:pt x="405" y="212"/>
                  </a:lnTo>
                  <a:lnTo>
                    <a:pt x="412" y="223"/>
                  </a:lnTo>
                  <a:lnTo>
                    <a:pt x="417" y="234"/>
                  </a:lnTo>
                  <a:lnTo>
                    <a:pt x="420" y="244"/>
                  </a:lnTo>
                  <a:lnTo>
                    <a:pt x="421" y="253"/>
                  </a:lnTo>
                  <a:lnTo>
                    <a:pt x="421" y="263"/>
                  </a:lnTo>
                  <a:lnTo>
                    <a:pt x="418" y="269"/>
                  </a:lnTo>
                  <a:close/>
                </a:path>
              </a:pathLst>
            </a:custGeom>
            <a:solidFill>
              <a:srgbClr val="FFB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26">
              <a:extLst>
                <a:ext uri="{FF2B5EF4-FFF2-40B4-BE49-F238E27FC236}">
                  <a16:creationId xmlns:a16="http://schemas.microsoft.com/office/drawing/2014/main" id="{A566D4A0-32B6-464B-B169-DF0D07D7C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4" y="2781"/>
              <a:ext cx="1" cy="1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1 w 1"/>
                <a:gd name="T7" fmla="*/ 0 h 1"/>
                <a:gd name="T8" fmla="*/ 1 w 1"/>
                <a:gd name="T9" fmla="*/ 0 h 1"/>
                <a:gd name="T10" fmla="*/ 1 w 1"/>
                <a:gd name="T11" fmla="*/ 0 h 1"/>
                <a:gd name="T12" fmla="*/ 1 w 1"/>
                <a:gd name="T13" fmla="*/ 0 h 1"/>
                <a:gd name="T14" fmla="*/ 0 w 1"/>
                <a:gd name="T15" fmla="*/ 0 h 1"/>
                <a:gd name="T16" fmla="*/ 0 w 1"/>
                <a:gd name="T17" fmla="*/ 1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Freeform 27">
              <a:extLst>
                <a:ext uri="{FF2B5EF4-FFF2-40B4-BE49-F238E27FC236}">
                  <a16:creationId xmlns:a16="http://schemas.microsoft.com/office/drawing/2014/main" id="{7F294668-E888-4978-BB3F-F5A6D54CA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4" y="2674"/>
              <a:ext cx="1086" cy="726"/>
            </a:xfrm>
            <a:custGeom>
              <a:avLst/>
              <a:gdLst>
                <a:gd name="T0" fmla="*/ 937 w 2172"/>
                <a:gd name="T1" fmla="*/ 555 h 1452"/>
                <a:gd name="T2" fmla="*/ 841 w 2172"/>
                <a:gd name="T3" fmla="*/ 493 h 1452"/>
                <a:gd name="T4" fmla="*/ 768 w 2172"/>
                <a:gd name="T5" fmla="*/ 444 h 1452"/>
                <a:gd name="T6" fmla="*/ 722 w 2172"/>
                <a:gd name="T7" fmla="*/ 411 h 1452"/>
                <a:gd name="T8" fmla="*/ 627 w 2172"/>
                <a:gd name="T9" fmla="*/ 333 h 1452"/>
                <a:gd name="T10" fmla="*/ 512 w 2172"/>
                <a:gd name="T11" fmla="*/ 244 h 1452"/>
                <a:gd name="T12" fmla="*/ 450 w 2172"/>
                <a:gd name="T13" fmla="*/ 205 h 1452"/>
                <a:gd name="T14" fmla="*/ 421 w 2172"/>
                <a:gd name="T15" fmla="*/ 187 h 1452"/>
                <a:gd name="T16" fmla="*/ 342 w 2172"/>
                <a:gd name="T17" fmla="*/ 139 h 1452"/>
                <a:gd name="T18" fmla="*/ 393 w 2172"/>
                <a:gd name="T19" fmla="*/ 229 h 1452"/>
                <a:gd name="T20" fmla="*/ 357 w 2172"/>
                <a:gd name="T21" fmla="*/ 228 h 1452"/>
                <a:gd name="T22" fmla="*/ 299 w 2172"/>
                <a:gd name="T23" fmla="*/ 226 h 1452"/>
                <a:gd name="T24" fmla="*/ 378 w 2172"/>
                <a:gd name="T25" fmla="*/ 252 h 1452"/>
                <a:gd name="T26" fmla="*/ 409 w 2172"/>
                <a:gd name="T27" fmla="*/ 210 h 1452"/>
                <a:gd name="T28" fmla="*/ 434 w 2172"/>
                <a:gd name="T29" fmla="*/ 218 h 1452"/>
                <a:gd name="T30" fmla="*/ 568 w 2172"/>
                <a:gd name="T31" fmla="*/ 311 h 1452"/>
                <a:gd name="T32" fmla="*/ 681 w 2172"/>
                <a:gd name="T33" fmla="*/ 403 h 1452"/>
                <a:gd name="T34" fmla="*/ 1026 w 2172"/>
                <a:gd name="T35" fmla="*/ 631 h 1452"/>
                <a:gd name="T36" fmla="*/ 1053 w 2172"/>
                <a:gd name="T37" fmla="*/ 609 h 1452"/>
                <a:gd name="T38" fmla="*/ 1066 w 2172"/>
                <a:gd name="T39" fmla="*/ 629 h 1452"/>
                <a:gd name="T40" fmla="*/ 1052 w 2172"/>
                <a:gd name="T41" fmla="*/ 660 h 1452"/>
                <a:gd name="T42" fmla="*/ 1015 w 2172"/>
                <a:gd name="T43" fmla="*/ 704 h 1452"/>
                <a:gd name="T44" fmla="*/ 999 w 2172"/>
                <a:gd name="T45" fmla="*/ 703 h 1452"/>
                <a:gd name="T46" fmla="*/ 941 w 2172"/>
                <a:gd name="T47" fmla="*/ 629 h 1452"/>
                <a:gd name="T48" fmla="*/ 856 w 2172"/>
                <a:gd name="T49" fmla="*/ 580 h 1452"/>
                <a:gd name="T50" fmla="*/ 820 w 2172"/>
                <a:gd name="T51" fmla="*/ 559 h 1452"/>
                <a:gd name="T52" fmla="*/ 755 w 2172"/>
                <a:gd name="T53" fmla="*/ 523 h 1452"/>
                <a:gd name="T54" fmla="*/ 714 w 2172"/>
                <a:gd name="T55" fmla="*/ 503 h 1452"/>
                <a:gd name="T56" fmla="*/ 661 w 2172"/>
                <a:gd name="T57" fmla="*/ 481 h 1452"/>
                <a:gd name="T58" fmla="*/ 518 w 2172"/>
                <a:gd name="T59" fmla="*/ 421 h 1452"/>
                <a:gd name="T60" fmla="*/ 356 w 2172"/>
                <a:gd name="T61" fmla="*/ 341 h 1452"/>
                <a:gd name="T62" fmla="*/ 145 w 2172"/>
                <a:gd name="T63" fmla="*/ 211 h 1452"/>
                <a:gd name="T64" fmla="*/ 25 w 2172"/>
                <a:gd name="T65" fmla="*/ 130 h 1452"/>
                <a:gd name="T66" fmla="*/ 24 w 2172"/>
                <a:gd name="T67" fmla="*/ 102 h 1452"/>
                <a:gd name="T68" fmla="*/ 66 w 2172"/>
                <a:gd name="T69" fmla="*/ 33 h 1452"/>
                <a:gd name="T70" fmla="*/ 115 w 2172"/>
                <a:gd name="T71" fmla="*/ 24 h 1452"/>
                <a:gd name="T72" fmla="*/ 141 w 2172"/>
                <a:gd name="T73" fmla="*/ 40 h 1452"/>
                <a:gd name="T74" fmla="*/ 212 w 2172"/>
                <a:gd name="T75" fmla="*/ 83 h 1452"/>
                <a:gd name="T76" fmla="*/ 190 w 2172"/>
                <a:gd name="T77" fmla="*/ 102 h 1452"/>
                <a:gd name="T78" fmla="*/ 269 w 2172"/>
                <a:gd name="T79" fmla="*/ 184 h 1452"/>
                <a:gd name="T80" fmla="*/ 210 w 2172"/>
                <a:gd name="T81" fmla="*/ 110 h 1452"/>
                <a:gd name="T82" fmla="*/ 294 w 2172"/>
                <a:gd name="T83" fmla="*/ 110 h 1452"/>
                <a:gd name="T84" fmla="*/ 168 w 2172"/>
                <a:gd name="T85" fmla="*/ 34 h 1452"/>
                <a:gd name="T86" fmla="*/ 134 w 2172"/>
                <a:gd name="T87" fmla="*/ 13 h 1452"/>
                <a:gd name="T88" fmla="*/ 68 w 2172"/>
                <a:gd name="T89" fmla="*/ 7 h 1452"/>
                <a:gd name="T90" fmla="*/ 29 w 2172"/>
                <a:gd name="T91" fmla="*/ 53 h 1452"/>
                <a:gd name="T92" fmla="*/ 0 w 2172"/>
                <a:gd name="T93" fmla="*/ 116 h 1452"/>
                <a:gd name="T94" fmla="*/ 65 w 2172"/>
                <a:gd name="T95" fmla="*/ 185 h 1452"/>
                <a:gd name="T96" fmla="*/ 300 w 2172"/>
                <a:gd name="T97" fmla="*/ 330 h 1452"/>
                <a:gd name="T98" fmla="*/ 430 w 2172"/>
                <a:gd name="T99" fmla="*/ 403 h 1452"/>
                <a:gd name="T100" fmla="*/ 600 w 2172"/>
                <a:gd name="T101" fmla="*/ 478 h 1452"/>
                <a:gd name="T102" fmla="*/ 690 w 2172"/>
                <a:gd name="T103" fmla="*/ 513 h 1452"/>
                <a:gd name="T104" fmla="*/ 759 w 2172"/>
                <a:gd name="T105" fmla="*/ 547 h 1452"/>
                <a:gd name="T106" fmla="*/ 829 w 2172"/>
                <a:gd name="T107" fmla="*/ 586 h 1452"/>
                <a:gd name="T108" fmla="*/ 939 w 2172"/>
                <a:gd name="T109" fmla="*/ 649 h 1452"/>
                <a:gd name="T110" fmla="*/ 975 w 2172"/>
                <a:gd name="T111" fmla="*/ 685 h 1452"/>
                <a:gd name="T112" fmla="*/ 999 w 2172"/>
                <a:gd name="T113" fmla="*/ 725 h 1452"/>
                <a:gd name="T114" fmla="*/ 1031 w 2172"/>
                <a:gd name="T115" fmla="*/ 718 h 1452"/>
                <a:gd name="T116" fmla="*/ 1060 w 2172"/>
                <a:gd name="T117" fmla="*/ 685 h 1452"/>
                <a:gd name="T118" fmla="*/ 1082 w 2172"/>
                <a:gd name="T119" fmla="*/ 645 h 1452"/>
                <a:gd name="T120" fmla="*/ 1085 w 2172"/>
                <a:gd name="T121" fmla="*/ 616 h 1452"/>
                <a:gd name="T122" fmla="*/ 1063 w 2172"/>
                <a:gd name="T123" fmla="*/ 592 h 1452"/>
                <a:gd name="T124" fmla="*/ 1022 w 2172"/>
                <a:gd name="T125" fmla="*/ 604 h 145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72" h="1452">
                  <a:moveTo>
                    <a:pt x="2044" y="1208"/>
                  </a:moveTo>
                  <a:lnTo>
                    <a:pt x="2032" y="1201"/>
                  </a:lnTo>
                  <a:lnTo>
                    <a:pt x="2015" y="1193"/>
                  </a:lnTo>
                  <a:lnTo>
                    <a:pt x="1996" y="1182"/>
                  </a:lnTo>
                  <a:lnTo>
                    <a:pt x="1974" y="1169"/>
                  </a:lnTo>
                  <a:lnTo>
                    <a:pt x="1951" y="1155"/>
                  </a:lnTo>
                  <a:lnTo>
                    <a:pt x="1926" y="1140"/>
                  </a:lnTo>
                  <a:lnTo>
                    <a:pt x="1899" y="1125"/>
                  </a:lnTo>
                  <a:lnTo>
                    <a:pt x="1873" y="1109"/>
                  </a:lnTo>
                  <a:lnTo>
                    <a:pt x="1846" y="1092"/>
                  </a:lnTo>
                  <a:lnTo>
                    <a:pt x="1820" y="1076"/>
                  </a:lnTo>
                  <a:lnTo>
                    <a:pt x="1794" y="1060"/>
                  </a:lnTo>
                  <a:lnTo>
                    <a:pt x="1770" y="1045"/>
                  </a:lnTo>
                  <a:lnTo>
                    <a:pt x="1748" y="1031"/>
                  </a:lnTo>
                  <a:lnTo>
                    <a:pt x="1727" y="1017"/>
                  </a:lnTo>
                  <a:lnTo>
                    <a:pt x="1710" y="1005"/>
                  </a:lnTo>
                  <a:lnTo>
                    <a:pt x="1696" y="996"/>
                  </a:lnTo>
                  <a:lnTo>
                    <a:pt x="1681" y="986"/>
                  </a:lnTo>
                  <a:lnTo>
                    <a:pt x="1665" y="974"/>
                  </a:lnTo>
                  <a:lnTo>
                    <a:pt x="1649" y="963"/>
                  </a:lnTo>
                  <a:lnTo>
                    <a:pt x="1632" y="951"/>
                  </a:lnTo>
                  <a:lnTo>
                    <a:pt x="1615" y="940"/>
                  </a:lnTo>
                  <a:lnTo>
                    <a:pt x="1597" y="928"/>
                  </a:lnTo>
                  <a:lnTo>
                    <a:pt x="1581" y="918"/>
                  </a:lnTo>
                  <a:lnTo>
                    <a:pt x="1565" y="906"/>
                  </a:lnTo>
                  <a:lnTo>
                    <a:pt x="1550" y="897"/>
                  </a:lnTo>
                  <a:lnTo>
                    <a:pt x="1536" y="888"/>
                  </a:lnTo>
                  <a:lnTo>
                    <a:pt x="1524" y="879"/>
                  </a:lnTo>
                  <a:lnTo>
                    <a:pt x="1512" y="872"/>
                  </a:lnTo>
                  <a:lnTo>
                    <a:pt x="1504" y="866"/>
                  </a:lnTo>
                  <a:lnTo>
                    <a:pt x="1497" y="861"/>
                  </a:lnTo>
                  <a:lnTo>
                    <a:pt x="1493" y="859"/>
                  </a:lnTo>
                  <a:lnTo>
                    <a:pt x="1491" y="858"/>
                  </a:lnTo>
                  <a:lnTo>
                    <a:pt x="1478" y="848"/>
                  </a:lnTo>
                  <a:lnTo>
                    <a:pt x="1461" y="836"/>
                  </a:lnTo>
                  <a:lnTo>
                    <a:pt x="1444" y="822"/>
                  </a:lnTo>
                  <a:lnTo>
                    <a:pt x="1426" y="807"/>
                  </a:lnTo>
                  <a:lnTo>
                    <a:pt x="1406" y="791"/>
                  </a:lnTo>
                  <a:lnTo>
                    <a:pt x="1385" y="774"/>
                  </a:lnTo>
                  <a:lnTo>
                    <a:pt x="1364" y="757"/>
                  </a:lnTo>
                  <a:lnTo>
                    <a:pt x="1341" y="737"/>
                  </a:lnTo>
                  <a:lnTo>
                    <a:pt x="1320" y="720"/>
                  </a:lnTo>
                  <a:lnTo>
                    <a:pt x="1298" y="703"/>
                  </a:lnTo>
                  <a:lnTo>
                    <a:pt x="1276" y="684"/>
                  </a:lnTo>
                  <a:lnTo>
                    <a:pt x="1253" y="665"/>
                  </a:lnTo>
                  <a:lnTo>
                    <a:pt x="1229" y="646"/>
                  </a:lnTo>
                  <a:lnTo>
                    <a:pt x="1205" y="627"/>
                  </a:lnTo>
                  <a:lnTo>
                    <a:pt x="1180" y="606"/>
                  </a:lnTo>
                  <a:lnTo>
                    <a:pt x="1155" y="586"/>
                  </a:lnTo>
                  <a:lnTo>
                    <a:pt x="1129" y="567"/>
                  </a:lnTo>
                  <a:lnTo>
                    <a:pt x="1103" y="547"/>
                  </a:lnTo>
                  <a:lnTo>
                    <a:pt x="1076" y="526"/>
                  </a:lnTo>
                  <a:lnTo>
                    <a:pt x="1049" y="507"/>
                  </a:lnTo>
                  <a:lnTo>
                    <a:pt x="1023" y="488"/>
                  </a:lnTo>
                  <a:lnTo>
                    <a:pt x="995" y="469"/>
                  </a:lnTo>
                  <a:lnTo>
                    <a:pt x="967" y="450"/>
                  </a:lnTo>
                  <a:lnTo>
                    <a:pt x="940" y="433"/>
                  </a:lnTo>
                  <a:lnTo>
                    <a:pt x="933" y="430"/>
                  </a:lnTo>
                  <a:lnTo>
                    <a:pt x="927" y="425"/>
                  </a:lnTo>
                  <a:lnTo>
                    <a:pt x="920" y="422"/>
                  </a:lnTo>
                  <a:lnTo>
                    <a:pt x="913" y="417"/>
                  </a:lnTo>
                  <a:lnTo>
                    <a:pt x="906" y="413"/>
                  </a:lnTo>
                  <a:lnTo>
                    <a:pt x="899" y="409"/>
                  </a:lnTo>
                  <a:lnTo>
                    <a:pt x="894" y="405"/>
                  </a:lnTo>
                  <a:lnTo>
                    <a:pt x="887" y="402"/>
                  </a:lnTo>
                  <a:lnTo>
                    <a:pt x="886" y="401"/>
                  </a:lnTo>
                  <a:lnTo>
                    <a:pt x="882" y="400"/>
                  </a:lnTo>
                  <a:lnTo>
                    <a:pt x="878" y="396"/>
                  </a:lnTo>
                  <a:lnTo>
                    <a:pt x="871" y="392"/>
                  </a:lnTo>
                  <a:lnTo>
                    <a:pt x="863" y="387"/>
                  </a:lnTo>
                  <a:lnTo>
                    <a:pt x="852" y="380"/>
                  </a:lnTo>
                  <a:lnTo>
                    <a:pt x="841" y="373"/>
                  </a:lnTo>
                  <a:lnTo>
                    <a:pt x="827" y="365"/>
                  </a:lnTo>
                  <a:lnTo>
                    <a:pt x="813" y="356"/>
                  </a:lnTo>
                  <a:lnTo>
                    <a:pt x="797" y="347"/>
                  </a:lnTo>
                  <a:lnTo>
                    <a:pt x="780" y="336"/>
                  </a:lnTo>
                  <a:lnTo>
                    <a:pt x="762" y="326"/>
                  </a:lnTo>
                  <a:lnTo>
                    <a:pt x="744" y="314"/>
                  </a:lnTo>
                  <a:lnTo>
                    <a:pt x="724" y="303"/>
                  </a:lnTo>
                  <a:lnTo>
                    <a:pt x="704" y="290"/>
                  </a:lnTo>
                  <a:lnTo>
                    <a:pt x="683" y="278"/>
                  </a:lnTo>
                  <a:lnTo>
                    <a:pt x="661" y="312"/>
                  </a:lnTo>
                  <a:lnTo>
                    <a:pt x="693" y="336"/>
                  </a:lnTo>
                  <a:lnTo>
                    <a:pt x="721" y="360"/>
                  </a:lnTo>
                  <a:lnTo>
                    <a:pt x="744" y="382"/>
                  </a:lnTo>
                  <a:lnTo>
                    <a:pt x="761" y="403"/>
                  </a:lnTo>
                  <a:lnTo>
                    <a:pt x="775" y="422"/>
                  </a:lnTo>
                  <a:lnTo>
                    <a:pt x="783" y="438"/>
                  </a:lnTo>
                  <a:lnTo>
                    <a:pt x="787" y="449"/>
                  </a:lnTo>
                  <a:lnTo>
                    <a:pt x="785" y="457"/>
                  </a:lnTo>
                  <a:lnTo>
                    <a:pt x="783" y="460"/>
                  </a:lnTo>
                  <a:lnTo>
                    <a:pt x="779" y="462"/>
                  </a:lnTo>
                  <a:lnTo>
                    <a:pt x="773" y="463"/>
                  </a:lnTo>
                  <a:lnTo>
                    <a:pt x="766" y="464"/>
                  </a:lnTo>
                  <a:lnTo>
                    <a:pt x="758" y="464"/>
                  </a:lnTo>
                  <a:lnTo>
                    <a:pt x="749" y="463"/>
                  </a:lnTo>
                  <a:lnTo>
                    <a:pt x="738" y="462"/>
                  </a:lnTo>
                  <a:lnTo>
                    <a:pt x="727" y="460"/>
                  </a:lnTo>
                  <a:lnTo>
                    <a:pt x="714" y="456"/>
                  </a:lnTo>
                  <a:lnTo>
                    <a:pt x="700" y="453"/>
                  </a:lnTo>
                  <a:lnTo>
                    <a:pt x="685" y="448"/>
                  </a:lnTo>
                  <a:lnTo>
                    <a:pt x="670" y="441"/>
                  </a:lnTo>
                  <a:lnTo>
                    <a:pt x="653" y="434"/>
                  </a:lnTo>
                  <a:lnTo>
                    <a:pt x="637" y="426"/>
                  </a:lnTo>
                  <a:lnTo>
                    <a:pt x="618" y="418"/>
                  </a:lnTo>
                  <a:lnTo>
                    <a:pt x="600" y="408"/>
                  </a:lnTo>
                  <a:lnTo>
                    <a:pt x="579" y="441"/>
                  </a:lnTo>
                  <a:lnTo>
                    <a:pt x="598" y="451"/>
                  </a:lnTo>
                  <a:lnTo>
                    <a:pt x="617" y="461"/>
                  </a:lnTo>
                  <a:lnTo>
                    <a:pt x="636" y="470"/>
                  </a:lnTo>
                  <a:lnTo>
                    <a:pt x="654" y="478"/>
                  </a:lnTo>
                  <a:lnTo>
                    <a:pt x="673" y="485"/>
                  </a:lnTo>
                  <a:lnTo>
                    <a:pt x="691" y="491"/>
                  </a:lnTo>
                  <a:lnTo>
                    <a:pt x="708" y="495"/>
                  </a:lnTo>
                  <a:lnTo>
                    <a:pt x="726" y="499"/>
                  </a:lnTo>
                  <a:lnTo>
                    <a:pt x="741" y="502"/>
                  </a:lnTo>
                  <a:lnTo>
                    <a:pt x="755" y="503"/>
                  </a:lnTo>
                  <a:lnTo>
                    <a:pt x="769" y="503"/>
                  </a:lnTo>
                  <a:lnTo>
                    <a:pt x="782" y="501"/>
                  </a:lnTo>
                  <a:lnTo>
                    <a:pt x="793" y="498"/>
                  </a:lnTo>
                  <a:lnTo>
                    <a:pt x="804" y="493"/>
                  </a:lnTo>
                  <a:lnTo>
                    <a:pt x="812" y="486"/>
                  </a:lnTo>
                  <a:lnTo>
                    <a:pt x="819" y="478"/>
                  </a:lnTo>
                  <a:lnTo>
                    <a:pt x="825" y="461"/>
                  </a:lnTo>
                  <a:lnTo>
                    <a:pt x="825" y="441"/>
                  </a:lnTo>
                  <a:lnTo>
                    <a:pt x="818" y="420"/>
                  </a:lnTo>
                  <a:lnTo>
                    <a:pt x="806" y="398"/>
                  </a:lnTo>
                  <a:lnTo>
                    <a:pt x="820" y="407"/>
                  </a:lnTo>
                  <a:lnTo>
                    <a:pt x="831" y="413"/>
                  </a:lnTo>
                  <a:lnTo>
                    <a:pt x="842" y="420"/>
                  </a:lnTo>
                  <a:lnTo>
                    <a:pt x="851" y="425"/>
                  </a:lnTo>
                  <a:lnTo>
                    <a:pt x="858" y="430"/>
                  </a:lnTo>
                  <a:lnTo>
                    <a:pt x="863" y="433"/>
                  </a:lnTo>
                  <a:lnTo>
                    <a:pt x="866" y="434"/>
                  </a:lnTo>
                  <a:lnTo>
                    <a:pt x="867" y="435"/>
                  </a:lnTo>
                  <a:lnTo>
                    <a:pt x="897" y="454"/>
                  </a:lnTo>
                  <a:lnTo>
                    <a:pt x="928" y="472"/>
                  </a:lnTo>
                  <a:lnTo>
                    <a:pt x="958" y="493"/>
                  </a:lnTo>
                  <a:lnTo>
                    <a:pt x="989" y="514"/>
                  </a:lnTo>
                  <a:lnTo>
                    <a:pt x="1019" y="534"/>
                  </a:lnTo>
                  <a:lnTo>
                    <a:pt x="1048" y="556"/>
                  </a:lnTo>
                  <a:lnTo>
                    <a:pt x="1078" y="577"/>
                  </a:lnTo>
                  <a:lnTo>
                    <a:pt x="1107" y="600"/>
                  </a:lnTo>
                  <a:lnTo>
                    <a:pt x="1136" y="622"/>
                  </a:lnTo>
                  <a:lnTo>
                    <a:pt x="1163" y="644"/>
                  </a:lnTo>
                  <a:lnTo>
                    <a:pt x="1191" y="666"/>
                  </a:lnTo>
                  <a:lnTo>
                    <a:pt x="1217" y="688"/>
                  </a:lnTo>
                  <a:lnTo>
                    <a:pt x="1243" y="708"/>
                  </a:lnTo>
                  <a:lnTo>
                    <a:pt x="1268" y="729"/>
                  </a:lnTo>
                  <a:lnTo>
                    <a:pt x="1292" y="749"/>
                  </a:lnTo>
                  <a:lnTo>
                    <a:pt x="1315" y="768"/>
                  </a:lnTo>
                  <a:lnTo>
                    <a:pt x="1339" y="788"/>
                  </a:lnTo>
                  <a:lnTo>
                    <a:pt x="1361" y="806"/>
                  </a:lnTo>
                  <a:lnTo>
                    <a:pt x="1383" y="825"/>
                  </a:lnTo>
                  <a:lnTo>
                    <a:pt x="1403" y="841"/>
                  </a:lnTo>
                  <a:lnTo>
                    <a:pt x="1422" y="856"/>
                  </a:lnTo>
                  <a:lnTo>
                    <a:pt x="1440" y="868"/>
                  </a:lnTo>
                  <a:lnTo>
                    <a:pt x="1455" y="880"/>
                  </a:lnTo>
                  <a:lnTo>
                    <a:pt x="1470" y="890"/>
                  </a:lnTo>
                  <a:lnTo>
                    <a:pt x="1672" y="1026"/>
                  </a:lnTo>
                  <a:lnTo>
                    <a:pt x="1745" y="1076"/>
                  </a:lnTo>
                  <a:lnTo>
                    <a:pt x="2052" y="1261"/>
                  </a:lnTo>
                  <a:lnTo>
                    <a:pt x="2059" y="1250"/>
                  </a:lnTo>
                  <a:lnTo>
                    <a:pt x="2063" y="1246"/>
                  </a:lnTo>
                  <a:lnTo>
                    <a:pt x="2066" y="1240"/>
                  </a:lnTo>
                  <a:lnTo>
                    <a:pt x="2072" y="1235"/>
                  </a:lnTo>
                  <a:lnTo>
                    <a:pt x="2078" y="1229"/>
                  </a:lnTo>
                  <a:lnTo>
                    <a:pt x="2084" y="1223"/>
                  </a:lnTo>
                  <a:lnTo>
                    <a:pt x="2093" y="1220"/>
                  </a:lnTo>
                  <a:lnTo>
                    <a:pt x="2099" y="1217"/>
                  </a:lnTo>
                  <a:lnTo>
                    <a:pt x="2106" y="1218"/>
                  </a:lnTo>
                  <a:lnTo>
                    <a:pt x="2114" y="1222"/>
                  </a:lnTo>
                  <a:lnTo>
                    <a:pt x="2120" y="1226"/>
                  </a:lnTo>
                  <a:lnTo>
                    <a:pt x="2125" y="1231"/>
                  </a:lnTo>
                  <a:lnTo>
                    <a:pt x="2127" y="1236"/>
                  </a:lnTo>
                  <a:lnTo>
                    <a:pt x="2128" y="1238"/>
                  </a:lnTo>
                  <a:lnTo>
                    <a:pt x="2129" y="1241"/>
                  </a:lnTo>
                  <a:lnTo>
                    <a:pt x="2131" y="1246"/>
                  </a:lnTo>
                  <a:lnTo>
                    <a:pt x="2132" y="1252"/>
                  </a:lnTo>
                  <a:lnTo>
                    <a:pt x="2132" y="1258"/>
                  </a:lnTo>
                  <a:lnTo>
                    <a:pt x="2131" y="1266"/>
                  </a:lnTo>
                  <a:lnTo>
                    <a:pt x="2128" y="1274"/>
                  </a:lnTo>
                  <a:lnTo>
                    <a:pt x="2125" y="1283"/>
                  </a:lnTo>
                  <a:lnTo>
                    <a:pt x="2122" y="1286"/>
                  </a:lnTo>
                  <a:lnTo>
                    <a:pt x="2121" y="1291"/>
                  </a:lnTo>
                  <a:lnTo>
                    <a:pt x="2118" y="1296"/>
                  </a:lnTo>
                  <a:lnTo>
                    <a:pt x="2114" y="1301"/>
                  </a:lnTo>
                  <a:lnTo>
                    <a:pt x="2110" y="1309"/>
                  </a:lnTo>
                  <a:lnTo>
                    <a:pt x="2104" y="1320"/>
                  </a:lnTo>
                  <a:lnTo>
                    <a:pt x="2096" y="1332"/>
                  </a:lnTo>
                  <a:lnTo>
                    <a:pt x="2086" y="1349"/>
                  </a:lnTo>
                  <a:lnTo>
                    <a:pt x="2073" y="1369"/>
                  </a:lnTo>
                  <a:lnTo>
                    <a:pt x="2066" y="1380"/>
                  </a:lnTo>
                  <a:lnTo>
                    <a:pt x="2059" y="1388"/>
                  </a:lnTo>
                  <a:lnTo>
                    <a:pt x="2051" y="1395"/>
                  </a:lnTo>
                  <a:lnTo>
                    <a:pt x="2044" y="1400"/>
                  </a:lnTo>
                  <a:lnTo>
                    <a:pt x="2036" y="1405"/>
                  </a:lnTo>
                  <a:lnTo>
                    <a:pt x="2029" y="1408"/>
                  </a:lnTo>
                  <a:lnTo>
                    <a:pt x="2022" y="1411"/>
                  </a:lnTo>
                  <a:lnTo>
                    <a:pt x="2017" y="1412"/>
                  </a:lnTo>
                  <a:lnTo>
                    <a:pt x="2014" y="1413"/>
                  </a:lnTo>
                  <a:lnTo>
                    <a:pt x="2011" y="1412"/>
                  </a:lnTo>
                  <a:lnTo>
                    <a:pt x="2007" y="1411"/>
                  </a:lnTo>
                  <a:lnTo>
                    <a:pt x="2003" y="1408"/>
                  </a:lnTo>
                  <a:lnTo>
                    <a:pt x="2002" y="1407"/>
                  </a:lnTo>
                  <a:lnTo>
                    <a:pt x="1999" y="1406"/>
                  </a:lnTo>
                  <a:lnTo>
                    <a:pt x="1998" y="1405"/>
                  </a:lnTo>
                  <a:lnTo>
                    <a:pt x="1996" y="1403"/>
                  </a:lnTo>
                  <a:lnTo>
                    <a:pt x="1989" y="1385"/>
                  </a:lnTo>
                  <a:lnTo>
                    <a:pt x="1991" y="1364"/>
                  </a:lnTo>
                  <a:lnTo>
                    <a:pt x="1997" y="1343"/>
                  </a:lnTo>
                  <a:lnTo>
                    <a:pt x="2004" y="1329"/>
                  </a:lnTo>
                  <a:lnTo>
                    <a:pt x="1976" y="1314"/>
                  </a:lnTo>
                  <a:lnTo>
                    <a:pt x="1942" y="1293"/>
                  </a:lnTo>
                  <a:lnTo>
                    <a:pt x="1911" y="1275"/>
                  </a:lnTo>
                  <a:lnTo>
                    <a:pt x="1881" y="1258"/>
                  </a:lnTo>
                  <a:lnTo>
                    <a:pt x="1853" y="1241"/>
                  </a:lnTo>
                  <a:lnTo>
                    <a:pt x="1828" y="1226"/>
                  </a:lnTo>
                  <a:lnTo>
                    <a:pt x="1805" y="1213"/>
                  </a:lnTo>
                  <a:lnTo>
                    <a:pt x="1784" y="1200"/>
                  </a:lnTo>
                  <a:lnTo>
                    <a:pt x="1764" y="1190"/>
                  </a:lnTo>
                  <a:lnTo>
                    <a:pt x="1748" y="1179"/>
                  </a:lnTo>
                  <a:lnTo>
                    <a:pt x="1734" y="1171"/>
                  </a:lnTo>
                  <a:lnTo>
                    <a:pt x="1722" y="1164"/>
                  </a:lnTo>
                  <a:lnTo>
                    <a:pt x="1711" y="1159"/>
                  </a:lnTo>
                  <a:lnTo>
                    <a:pt x="1704" y="1154"/>
                  </a:lnTo>
                  <a:lnTo>
                    <a:pt x="1699" y="1150"/>
                  </a:lnTo>
                  <a:lnTo>
                    <a:pt x="1695" y="1149"/>
                  </a:lnTo>
                  <a:lnTo>
                    <a:pt x="1694" y="1148"/>
                  </a:lnTo>
                  <a:lnTo>
                    <a:pt x="1683" y="1141"/>
                  </a:lnTo>
                  <a:lnTo>
                    <a:pt x="1671" y="1136"/>
                  </a:lnTo>
                  <a:lnTo>
                    <a:pt x="1661" y="1130"/>
                  </a:lnTo>
                  <a:lnTo>
                    <a:pt x="1650" y="1123"/>
                  </a:lnTo>
                  <a:lnTo>
                    <a:pt x="1640" y="1117"/>
                  </a:lnTo>
                  <a:lnTo>
                    <a:pt x="1630" y="1111"/>
                  </a:lnTo>
                  <a:lnTo>
                    <a:pt x="1620" y="1107"/>
                  </a:lnTo>
                  <a:lnTo>
                    <a:pt x="1611" y="1101"/>
                  </a:lnTo>
                  <a:lnTo>
                    <a:pt x="1590" y="1089"/>
                  </a:lnTo>
                  <a:lnTo>
                    <a:pt x="1572" y="1079"/>
                  </a:lnTo>
                  <a:lnTo>
                    <a:pt x="1555" y="1070"/>
                  </a:lnTo>
                  <a:lnTo>
                    <a:pt x="1539" y="1061"/>
                  </a:lnTo>
                  <a:lnTo>
                    <a:pt x="1524" y="1054"/>
                  </a:lnTo>
                  <a:lnTo>
                    <a:pt x="1509" y="1046"/>
                  </a:lnTo>
                  <a:lnTo>
                    <a:pt x="1496" y="1040"/>
                  </a:lnTo>
                  <a:lnTo>
                    <a:pt x="1484" y="1033"/>
                  </a:lnTo>
                  <a:lnTo>
                    <a:pt x="1474" y="1028"/>
                  </a:lnTo>
                  <a:lnTo>
                    <a:pt x="1464" y="1023"/>
                  </a:lnTo>
                  <a:lnTo>
                    <a:pt x="1455" y="1019"/>
                  </a:lnTo>
                  <a:lnTo>
                    <a:pt x="1446" y="1015"/>
                  </a:lnTo>
                  <a:lnTo>
                    <a:pt x="1440" y="1011"/>
                  </a:lnTo>
                  <a:lnTo>
                    <a:pt x="1433" y="1009"/>
                  </a:lnTo>
                  <a:lnTo>
                    <a:pt x="1427" y="1005"/>
                  </a:lnTo>
                  <a:lnTo>
                    <a:pt x="1421" y="1003"/>
                  </a:lnTo>
                  <a:lnTo>
                    <a:pt x="1414" y="1000"/>
                  </a:lnTo>
                  <a:lnTo>
                    <a:pt x="1405" y="995"/>
                  </a:lnTo>
                  <a:lnTo>
                    <a:pt x="1393" y="990"/>
                  </a:lnTo>
                  <a:lnTo>
                    <a:pt x="1382" y="986"/>
                  </a:lnTo>
                  <a:lnTo>
                    <a:pt x="1368" y="980"/>
                  </a:lnTo>
                  <a:lnTo>
                    <a:pt x="1354" y="974"/>
                  </a:lnTo>
                  <a:lnTo>
                    <a:pt x="1338" y="969"/>
                  </a:lnTo>
                  <a:lnTo>
                    <a:pt x="1321" y="962"/>
                  </a:lnTo>
                  <a:lnTo>
                    <a:pt x="1304" y="954"/>
                  </a:lnTo>
                  <a:lnTo>
                    <a:pt x="1276" y="942"/>
                  </a:lnTo>
                  <a:lnTo>
                    <a:pt x="1246" y="931"/>
                  </a:lnTo>
                  <a:lnTo>
                    <a:pt x="1215" y="918"/>
                  </a:lnTo>
                  <a:lnTo>
                    <a:pt x="1182" y="904"/>
                  </a:lnTo>
                  <a:lnTo>
                    <a:pt x="1147" y="890"/>
                  </a:lnTo>
                  <a:lnTo>
                    <a:pt x="1111" y="875"/>
                  </a:lnTo>
                  <a:lnTo>
                    <a:pt x="1074" y="859"/>
                  </a:lnTo>
                  <a:lnTo>
                    <a:pt x="1036" y="842"/>
                  </a:lnTo>
                  <a:lnTo>
                    <a:pt x="997" y="825"/>
                  </a:lnTo>
                  <a:lnTo>
                    <a:pt x="958" y="807"/>
                  </a:lnTo>
                  <a:lnTo>
                    <a:pt x="918" y="789"/>
                  </a:lnTo>
                  <a:lnTo>
                    <a:pt x="878" y="769"/>
                  </a:lnTo>
                  <a:lnTo>
                    <a:pt x="837" y="750"/>
                  </a:lnTo>
                  <a:lnTo>
                    <a:pt x="797" y="729"/>
                  </a:lnTo>
                  <a:lnTo>
                    <a:pt x="757" y="708"/>
                  </a:lnTo>
                  <a:lnTo>
                    <a:pt x="717" y="686"/>
                  </a:lnTo>
                  <a:lnTo>
                    <a:pt x="711" y="682"/>
                  </a:lnTo>
                  <a:lnTo>
                    <a:pt x="690" y="670"/>
                  </a:lnTo>
                  <a:lnTo>
                    <a:pt x="660" y="651"/>
                  </a:lnTo>
                  <a:lnTo>
                    <a:pt x="620" y="625"/>
                  </a:lnTo>
                  <a:lnTo>
                    <a:pt x="572" y="597"/>
                  </a:lnTo>
                  <a:lnTo>
                    <a:pt x="519" y="564"/>
                  </a:lnTo>
                  <a:lnTo>
                    <a:pt x="463" y="529"/>
                  </a:lnTo>
                  <a:lnTo>
                    <a:pt x="404" y="493"/>
                  </a:lnTo>
                  <a:lnTo>
                    <a:pt x="347" y="457"/>
                  </a:lnTo>
                  <a:lnTo>
                    <a:pt x="290" y="422"/>
                  </a:lnTo>
                  <a:lnTo>
                    <a:pt x="237" y="389"/>
                  </a:lnTo>
                  <a:lnTo>
                    <a:pt x="190" y="359"/>
                  </a:lnTo>
                  <a:lnTo>
                    <a:pt x="150" y="335"/>
                  </a:lnTo>
                  <a:lnTo>
                    <a:pt x="119" y="316"/>
                  </a:lnTo>
                  <a:lnTo>
                    <a:pt x="99" y="304"/>
                  </a:lnTo>
                  <a:lnTo>
                    <a:pt x="92" y="299"/>
                  </a:lnTo>
                  <a:lnTo>
                    <a:pt x="73" y="286"/>
                  </a:lnTo>
                  <a:lnTo>
                    <a:pt x="59" y="272"/>
                  </a:lnTo>
                  <a:lnTo>
                    <a:pt x="50" y="259"/>
                  </a:lnTo>
                  <a:lnTo>
                    <a:pt x="44" y="248"/>
                  </a:lnTo>
                  <a:lnTo>
                    <a:pt x="40" y="238"/>
                  </a:lnTo>
                  <a:lnTo>
                    <a:pt x="39" y="230"/>
                  </a:lnTo>
                  <a:lnTo>
                    <a:pt x="39" y="226"/>
                  </a:lnTo>
                  <a:lnTo>
                    <a:pt x="39" y="223"/>
                  </a:lnTo>
                  <a:lnTo>
                    <a:pt x="39" y="222"/>
                  </a:lnTo>
                  <a:lnTo>
                    <a:pt x="40" y="219"/>
                  </a:lnTo>
                  <a:lnTo>
                    <a:pt x="43" y="212"/>
                  </a:lnTo>
                  <a:lnTo>
                    <a:pt x="47" y="203"/>
                  </a:lnTo>
                  <a:lnTo>
                    <a:pt x="53" y="190"/>
                  </a:lnTo>
                  <a:lnTo>
                    <a:pt x="62" y="174"/>
                  </a:lnTo>
                  <a:lnTo>
                    <a:pt x="75" y="153"/>
                  </a:lnTo>
                  <a:lnTo>
                    <a:pt x="90" y="128"/>
                  </a:lnTo>
                  <a:lnTo>
                    <a:pt x="108" y="98"/>
                  </a:lnTo>
                  <a:lnTo>
                    <a:pt x="114" y="88"/>
                  </a:lnTo>
                  <a:lnTo>
                    <a:pt x="121" y="80"/>
                  </a:lnTo>
                  <a:lnTo>
                    <a:pt x="127" y="71"/>
                  </a:lnTo>
                  <a:lnTo>
                    <a:pt x="131" y="65"/>
                  </a:lnTo>
                  <a:lnTo>
                    <a:pt x="137" y="60"/>
                  </a:lnTo>
                  <a:lnTo>
                    <a:pt x="143" y="55"/>
                  </a:lnTo>
                  <a:lnTo>
                    <a:pt x="147" y="52"/>
                  </a:lnTo>
                  <a:lnTo>
                    <a:pt x="153" y="48"/>
                  </a:lnTo>
                  <a:lnTo>
                    <a:pt x="169" y="43"/>
                  </a:lnTo>
                  <a:lnTo>
                    <a:pt x="187" y="40"/>
                  </a:lnTo>
                  <a:lnTo>
                    <a:pt x="202" y="42"/>
                  </a:lnTo>
                  <a:lnTo>
                    <a:pt x="217" y="45"/>
                  </a:lnTo>
                  <a:lnTo>
                    <a:pt x="229" y="48"/>
                  </a:lnTo>
                  <a:lnTo>
                    <a:pt x="238" y="53"/>
                  </a:lnTo>
                  <a:lnTo>
                    <a:pt x="245" y="58"/>
                  </a:lnTo>
                  <a:lnTo>
                    <a:pt x="248" y="59"/>
                  </a:lnTo>
                  <a:lnTo>
                    <a:pt x="249" y="60"/>
                  </a:lnTo>
                  <a:lnTo>
                    <a:pt x="251" y="61"/>
                  </a:lnTo>
                  <a:lnTo>
                    <a:pt x="257" y="65"/>
                  </a:lnTo>
                  <a:lnTo>
                    <a:pt x="263" y="68"/>
                  </a:lnTo>
                  <a:lnTo>
                    <a:pt x="271" y="73"/>
                  </a:lnTo>
                  <a:lnTo>
                    <a:pt x="281" y="80"/>
                  </a:lnTo>
                  <a:lnTo>
                    <a:pt x="293" y="85"/>
                  </a:lnTo>
                  <a:lnTo>
                    <a:pt x="305" y="93"/>
                  </a:lnTo>
                  <a:lnTo>
                    <a:pt x="319" y="101"/>
                  </a:lnTo>
                  <a:lnTo>
                    <a:pt x="334" y="111"/>
                  </a:lnTo>
                  <a:lnTo>
                    <a:pt x="350" y="121"/>
                  </a:lnTo>
                  <a:lnTo>
                    <a:pt x="367" y="131"/>
                  </a:lnTo>
                  <a:lnTo>
                    <a:pt x="385" y="142"/>
                  </a:lnTo>
                  <a:lnTo>
                    <a:pt x="404" y="153"/>
                  </a:lnTo>
                  <a:lnTo>
                    <a:pt x="424" y="165"/>
                  </a:lnTo>
                  <a:lnTo>
                    <a:pt x="443" y="177"/>
                  </a:lnTo>
                  <a:lnTo>
                    <a:pt x="433" y="177"/>
                  </a:lnTo>
                  <a:lnTo>
                    <a:pt x="423" y="179"/>
                  </a:lnTo>
                  <a:lnTo>
                    <a:pt x="413" y="180"/>
                  </a:lnTo>
                  <a:lnTo>
                    <a:pt x="405" y="183"/>
                  </a:lnTo>
                  <a:lnTo>
                    <a:pt x="397" y="187"/>
                  </a:lnTo>
                  <a:lnTo>
                    <a:pt x="390" y="191"/>
                  </a:lnTo>
                  <a:lnTo>
                    <a:pt x="385" y="196"/>
                  </a:lnTo>
                  <a:lnTo>
                    <a:pt x="380" y="203"/>
                  </a:lnTo>
                  <a:lnTo>
                    <a:pt x="373" y="222"/>
                  </a:lnTo>
                  <a:lnTo>
                    <a:pt x="375" y="245"/>
                  </a:lnTo>
                  <a:lnTo>
                    <a:pt x="385" y="270"/>
                  </a:lnTo>
                  <a:lnTo>
                    <a:pt x="402" y="295"/>
                  </a:lnTo>
                  <a:lnTo>
                    <a:pt x="424" y="322"/>
                  </a:lnTo>
                  <a:lnTo>
                    <a:pt x="450" y="349"/>
                  </a:lnTo>
                  <a:lnTo>
                    <a:pt x="481" y="375"/>
                  </a:lnTo>
                  <a:lnTo>
                    <a:pt x="516" y="401"/>
                  </a:lnTo>
                  <a:lnTo>
                    <a:pt x="537" y="367"/>
                  </a:lnTo>
                  <a:lnTo>
                    <a:pt x="504" y="343"/>
                  </a:lnTo>
                  <a:lnTo>
                    <a:pt x="477" y="319"/>
                  </a:lnTo>
                  <a:lnTo>
                    <a:pt x="455" y="297"/>
                  </a:lnTo>
                  <a:lnTo>
                    <a:pt x="438" y="276"/>
                  </a:lnTo>
                  <a:lnTo>
                    <a:pt x="424" y="258"/>
                  </a:lnTo>
                  <a:lnTo>
                    <a:pt x="416" y="243"/>
                  </a:lnTo>
                  <a:lnTo>
                    <a:pt x="412" y="232"/>
                  </a:lnTo>
                  <a:lnTo>
                    <a:pt x="413" y="223"/>
                  </a:lnTo>
                  <a:lnTo>
                    <a:pt x="420" y="219"/>
                  </a:lnTo>
                  <a:lnTo>
                    <a:pt x="433" y="217"/>
                  </a:lnTo>
                  <a:lnTo>
                    <a:pt x="450" y="217"/>
                  </a:lnTo>
                  <a:lnTo>
                    <a:pt x="472" y="221"/>
                  </a:lnTo>
                  <a:lnTo>
                    <a:pt x="498" y="228"/>
                  </a:lnTo>
                  <a:lnTo>
                    <a:pt x="527" y="238"/>
                  </a:lnTo>
                  <a:lnTo>
                    <a:pt x="561" y="253"/>
                  </a:lnTo>
                  <a:lnTo>
                    <a:pt x="597" y="272"/>
                  </a:lnTo>
                  <a:lnTo>
                    <a:pt x="618" y="238"/>
                  </a:lnTo>
                  <a:lnTo>
                    <a:pt x="587" y="219"/>
                  </a:lnTo>
                  <a:lnTo>
                    <a:pt x="556" y="200"/>
                  </a:lnTo>
                  <a:lnTo>
                    <a:pt x="525" y="181"/>
                  </a:lnTo>
                  <a:lnTo>
                    <a:pt x="494" y="162"/>
                  </a:lnTo>
                  <a:lnTo>
                    <a:pt x="464" y="144"/>
                  </a:lnTo>
                  <a:lnTo>
                    <a:pt x="435" y="127"/>
                  </a:lnTo>
                  <a:lnTo>
                    <a:pt x="408" y="111"/>
                  </a:lnTo>
                  <a:lnTo>
                    <a:pt x="382" y="94"/>
                  </a:lnTo>
                  <a:lnTo>
                    <a:pt x="358" y="80"/>
                  </a:lnTo>
                  <a:lnTo>
                    <a:pt x="336" y="67"/>
                  </a:lnTo>
                  <a:lnTo>
                    <a:pt x="317" y="55"/>
                  </a:lnTo>
                  <a:lnTo>
                    <a:pt x="301" y="45"/>
                  </a:lnTo>
                  <a:lnTo>
                    <a:pt x="287" y="37"/>
                  </a:lnTo>
                  <a:lnTo>
                    <a:pt x="278" y="31"/>
                  </a:lnTo>
                  <a:lnTo>
                    <a:pt x="271" y="27"/>
                  </a:lnTo>
                  <a:lnTo>
                    <a:pt x="268" y="25"/>
                  </a:lnTo>
                  <a:lnTo>
                    <a:pt x="267" y="24"/>
                  </a:lnTo>
                  <a:lnTo>
                    <a:pt x="261" y="21"/>
                  </a:lnTo>
                  <a:lnTo>
                    <a:pt x="251" y="15"/>
                  </a:lnTo>
                  <a:lnTo>
                    <a:pt x="236" y="9"/>
                  </a:lnTo>
                  <a:lnTo>
                    <a:pt x="220" y="5"/>
                  </a:lnTo>
                  <a:lnTo>
                    <a:pt x="200" y="1"/>
                  </a:lnTo>
                  <a:lnTo>
                    <a:pt x="180" y="0"/>
                  </a:lnTo>
                  <a:lnTo>
                    <a:pt x="158" y="4"/>
                  </a:lnTo>
                  <a:lnTo>
                    <a:pt x="135" y="13"/>
                  </a:lnTo>
                  <a:lnTo>
                    <a:pt x="126" y="18"/>
                  </a:lnTo>
                  <a:lnTo>
                    <a:pt x="117" y="24"/>
                  </a:lnTo>
                  <a:lnTo>
                    <a:pt x="109" y="31"/>
                  </a:lnTo>
                  <a:lnTo>
                    <a:pt x="103" y="39"/>
                  </a:lnTo>
                  <a:lnTo>
                    <a:pt x="96" y="47"/>
                  </a:lnTo>
                  <a:lnTo>
                    <a:pt x="89" y="56"/>
                  </a:lnTo>
                  <a:lnTo>
                    <a:pt x="82" y="67"/>
                  </a:lnTo>
                  <a:lnTo>
                    <a:pt x="75" y="77"/>
                  </a:lnTo>
                  <a:lnTo>
                    <a:pt x="58" y="106"/>
                  </a:lnTo>
                  <a:lnTo>
                    <a:pt x="43" y="131"/>
                  </a:lnTo>
                  <a:lnTo>
                    <a:pt x="30" y="152"/>
                  </a:lnTo>
                  <a:lnTo>
                    <a:pt x="20" y="170"/>
                  </a:lnTo>
                  <a:lnTo>
                    <a:pt x="12" y="185"/>
                  </a:lnTo>
                  <a:lnTo>
                    <a:pt x="6" y="198"/>
                  </a:lnTo>
                  <a:lnTo>
                    <a:pt x="2" y="207"/>
                  </a:lnTo>
                  <a:lnTo>
                    <a:pt x="0" y="215"/>
                  </a:lnTo>
                  <a:lnTo>
                    <a:pt x="0" y="221"/>
                  </a:lnTo>
                  <a:lnTo>
                    <a:pt x="0" y="232"/>
                  </a:lnTo>
                  <a:lnTo>
                    <a:pt x="1" y="244"/>
                  </a:lnTo>
                  <a:lnTo>
                    <a:pt x="6" y="259"/>
                  </a:lnTo>
                  <a:lnTo>
                    <a:pt x="14" y="276"/>
                  </a:lnTo>
                  <a:lnTo>
                    <a:pt x="26" y="295"/>
                  </a:lnTo>
                  <a:lnTo>
                    <a:pt x="45" y="313"/>
                  </a:lnTo>
                  <a:lnTo>
                    <a:pt x="71" y="333"/>
                  </a:lnTo>
                  <a:lnTo>
                    <a:pt x="78" y="337"/>
                  </a:lnTo>
                  <a:lnTo>
                    <a:pt x="98" y="349"/>
                  </a:lnTo>
                  <a:lnTo>
                    <a:pt x="129" y="369"/>
                  </a:lnTo>
                  <a:lnTo>
                    <a:pt x="169" y="394"/>
                  </a:lnTo>
                  <a:lnTo>
                    <a:pt x="217" y="423"/>
                  </a:lnTo>
                  <a:lnTo>
                    <a:pt x="269" y="456"/>
                  </a:lnTo>
                  <a:lnTo>
                    <a:pt x="326" y="491"/>
                  </a:lnTo>
                  <a:lnTo>
                    <a:pt x="385" y="526"/>
                  </a:lnTo>
                  <a:lnTo>
                    <a:pt x="443" y="563"/>
                  </a:lnTo>
                  <a:lnTo>
                    <a:pt x="500" y="598"/>
                  </a:lnTo>
                  <a:lnTo>
                    <a:pt x="553" y="631"/>
                  </a:lnTo>
                  <a:lnTo>
                    <a:pt x="600" y="660"/>
                  </a:lnTo>
                  <a:lnTo>
                    <a:pt x="640" y="685"/>
                  </a:lnTo>
                  <a:lnTo>
                    <a:pt x="671" y="705"/>
                  </a:lnTo>
                  <a:lnTo>
                    <a:pt x="691" y="716"/>
                  </a:lnTo>
                  <a:lnTo>
                    <a:pt x="698" y="721"/>
                  </a:lnTo>
                  <a:lnTo>
                    <a:pt x="738" y="743"/>
                  </a:lnTo>
                  <a:lnTo>
                    <a:pt x="779" y="764"/>
                  </a:lnTo>
                  <a:lnTo>
                    <a:pt x="819" y="784"/>
                  </a:lnTo>
                  <a:lnTo>
                    <a:pt x="860" y="805"/>
                  </a:lnTo>
                  <a:lnTo>
                    <a:pt x="901" y="825"/>
                  </a:lnTo>
                  <a:lnTo>
                    <a:pt x="941" y="843"/>
                  </a:lnTo>
                  <a:lnTo>
                    <a:pt x="981" y="861"/>
                  </a:lnTo>
                  <a:lnTo>
                    <a:pt x="1020" y="879"/>
                  </a:lnTo>
                  <a:lnTo>
                    <a:pt x="1058" y="895"/>
                  </a:lnTo>
                  <a:lnTo>
                    <a:pt x="1095" y="911"/>
                  </a:lnTo>
                  <a:lnTo>
                    <a:pt x="1132" y="927"/>
                  </a:lnTo>
                  <a:lnTo>
                    <a:pt x="1167" y="941"/>
                  </a:lnTo>
                  <a:lnTo>
                    <a:pt x="1200" y="955"/>
                  </a:lnTo>
                  <a:lnTo>
                    <a:pt x="1231" y="967"/>
                  </a:lnTo>
                  <a:lnTo>
                    <a:pt x="1261" y="979"/>
                  </a:lnTo>
                  <a:lnTo>
                    <a:pt x="1289" y="990"/>
                  </a:lnTo>
                  <a:lnTo>
                    <a:pt x="1306" y="997"/>
                  </a:lnTo>
                  <a:lnTo>
                    <a:pt x="1323" y="1004"/>
                  </a:lnTo>
                  <a:lnTo>
                    <a:pt x="1339" y="1010"/>
                  </a:lnTo>
                  <a:lnTo>
                    <a:pt x="1353" y="1016"/>
                  </a:lnTo>
                  <a:lnTo>
                    <a:pt x="1367" y="1022"/>
                  </a:lnTo>
                  <a:lnTo>
                    <a:pt x="1379" y="1026"/>
                  </a:lnTo>
                  <a:lnTo>
                    <a:pt x="1389" y="1031"/>
                  </a:lnTo>
                  <a:lnTo>
                    <a:pt x="1398" y="1035"/>
                  </a:lnTo>
                  <a:lnTo>
                    <a:pt x="1405" y="1039"/>
                  </a:lnTo>
                  <a:lnTo>
                    <a:pt x="1417" y="1043"/>
                  </a:lnTo>
                  <a:lnTo>
                    <a:pt x="1429" y="1050"/>
                  </a:lnTo>
                  <a:lnTo>
                    <a:pt x="1446" y="1058"/>
                  </a:lnTo>
                  <a:lnTo>
                    <a:pt x="1466" y="1068"/>
                  </a:lnTo>
                  <a:lnTo>
                    <a:pt x="1489" y="1080"/>
                  </a:lnTo>
                  <a:lnTo>
                    <a:pt x="1517" y="1094"/>
                  </a:lnTo>
                  <a:lnTo>
                    <a:pt x="1549" y="1111"/>
                  </a:lnTo>
                  <a:lnTo>
                    <a:pt x="1586" y="1132"/>
                  </a:lnTo>
                  <a:lnTo>
                    <a:pt x="1595" y="1138"/>
                  </a:lnTo>
                  <a:lnTo>
                    <a:pt x="1604" y="1142"/>
                  </a:lnTo>
                  <a:lnTo>
                    <a:pt x="1615" y="1148"/>
                  </a:lnTo>
                  <a:lnTo>
                    <a:pt x="1625" y="1154"/>
                  </a:lnTo>
                  <a:lnTo>
                    <a:pt x="1635" y="1160"/>
                  </a:lnTo>
                  <a:lnTo>
                    <a:pt x="1647" y="1167"/>
                  </a:lnTo>
                  <a:lnTo>
                    <a:pt x="1658" y="1172"/>
                  </a:lnTo>
                  <a:lnTo>
                    <a:pt x="1670" y="1179"/>
                  </a:lnTo>
                  <a:lnTo>
                    <a:pt x="1702" y="1197"/>
                  </a:lnTo>
                  <a:lnTo>
                    <a:pt x="1733" y="1214"/>
                  </a:lnTo>
                  <a:lnTo>
                    <a:pt x="1762" y="1230"/>
                  </a:lnTo>
                  <a:lnTo>
                    <a:pt x="1790" y="1245"/>
                  </a:lnTo>
                  <a:lnTo>
                    <a:pt x="1815" y="1259"/>
                  </a:lnTo>
                  <a:lnTo>
                    <a:pt x="1838" y="1273"/>
                  </a:lnTo>
                  <a:lnTo>
                    <a:pt x="1859" y="1285"/>
                  </a:lnTo>
                  <a:lnTo>
                    <a:pt x="1878" y="1297"/>
                  </a:lnTo>
                  <a:lnTo>
                    <a:pt x="1896" y="1306"/>
                  </a:lnTo>
                  <a:lnTo>
                    <a:pt x="1911" y="1315"/>
                  </a:lnTo>
                  <a:lnTo>
                    <a:pt x="1923" y="1323"/>
                  </a:lnTo>
                  <a:lnTo>
                    <a:pt x="1934" y="1330"/>
                  </a:lnTo>
                  <a:lnTo>
                    <a:pt x="1943" y="1335"/>
                  </a:lnTo>
                  <a:lnTo>
                    <a:pt x="1949" y="1338"/>
                  </a:lnTo>
                  <a:lnTo>
                    <a:pt x="1953" y="1340"/>
                  </a:lnTo>
                  <a:lnTo>
                    <a:pt x="1954" y="1342"/>
                  </a:lnTo>
                  <a:lnTo>
                    <a:pt x="1949" y="1369"/>
                  </a:lnTo>
                  <a:lnTo>
                    <a:pt x="1949" y="1393"/>
                  </a:lnTo>
                  <a:lnTo>
                    <a:pt x="1955" y="1414"/>
                  </a:lnTo>
                  <a:lnTo>
                    <a:pt x="1968" y="1431"/>
                  </a:lnTo>
                  <a:lnTo>
                    <a:pt x="1972" y="1435"/>
                  </a:lnTo>
                  <a:lnTo>
                    <a:pt x="1975" y="1437"/>
                  </a:lnTo>
                  <a:lnTo>
                    <a:pt x="1979" y="1440"/>
                  </a:lnTo>
                  <a:lnTo>
                    <a:pt x="1982" y="1442"/>
                  </a:lnTo>
                  <a:lnTo>
                    <a:pt x="1990" y="1446"/>
                  </a:lnTo>
                  <a:lnTo>
                    <a:pt x="1998" y="1449"/>
                  </a:lnTo>
                  <a:lnTo>
                    <a:pt x="2006" y="1451"/>
                  </a:lnTo>
                  <a:lnTo>
                    <a:pt x="2013" y="1452"/>
                  </a:lnTo>
                  <a:lnTo>
                    <a:pt x="2015" y="1452"/>
                  </a:lnTo>
                  <a:lnTo>
                    <a:pt x="2018" y="1451"/>
                  </a:lnTo>
                  <a:lnTo>
                    <a:pt x="2020" y="1451"/>
                  </a:lnTo>
                  <a:lnTo>
                    <a:pt x="2022" y="1451"/>
                  </a:lnTo>
                  <a:lnTo>
                    <a:pt x="2035" y="1448"/>
                  </a:lnTo>
                  <a:lnTo>
                    <a:pt x="2049" y="1442"/>
                  </a:lnTo>
                  <a:lnTo>
                    <a:pt x="2061" y="1435"/>
                  </a:lnTo>
                  <a:lnTo>
                    <a:pt x="2073" y="1426"/>
                  </a:lnTo>
                  <a:lnTo>
                    <a:pt x="2084" y="1415"/>
                  </a:lnTo>
                  <a:lnTo>
                    <a:pt x="2095" y="1405"/>
                  </a:lnTo>
                  <a:lnTo>
                    <a:pt x="2104" y="1393"/>
                  </a:lnTo>
                  <a:lnTo>
                    <a:pt x="2111" y="1383"/>
                  </a:lnTo>
                  <a:lnTo>
                    <a:pt x="2112" y="1381"/>
                  </a:lnTo>
                  <a:lnTo>
                    <a:pt x="2116" y="1376"/>
                  </a:lnTo>
                  <a:lnTo>
                    <a:pt x="2118" y="1372"/>
                  </a:lnTo>
                  <a:lnTo>
                    <a:pt x="2119" y="1369"/>
                  </a:lnTo>
                  <a:lnTo>
                    <a:pt x="2124" y="1364"/>
                  </a:lnTo>
                  <a:lnTo>
                    <a:pt x="2127" y="1357"/>
                  </a:lnTo>
                  <a:lnTo>
                    <a:pt x="2132" y="1349"/>
                  </a:lnTo>
                  <a:lnTo>
                    <a:pt x="2136" y="1339"/>
                  </a:lnTo>
                  <a:lnTo>
                    <a:pt x="2141" y="1331"/>
                  </a:lnTo>
                  <a:lnTo>
                    <a:pt x="2147" y="1322"/>
                  </a:lnTo>
                  <a:lnTo>
                    <a:pt x="2151" y="1312"/>
                  </a:lnTo>
                  <a:lnTo>
                    <a:pt x="2156" y="1302"/>
                  </a:lnTo>
                  <a:lnTo>
                    <a:pt x="2163" y="1289"/>
                  </a:lnTo>
                  <a:lnTo>
                    <a:pt x="2167" y="1275"/>
                  </a:lnTo>
                  <a:lnTo>
                    <a:pt x="2171" y="1263"/>
                  </a:lnTo>
                  <a:lnTo>
                    <a:pt x="2172" y="1252"/>
                  </a:lnTo>
                  <a:lnTo>
                    <a:pt x="2172" y="1251"/>
                  </a:lnTo>
                  <a:lnTo>
                    <a:pt x="2172" y="1248"/>
                  </a:lnTo>
                  <a:lnTo>
                    <a:pt x="2172" y="1247"/>
                  </a:lnTo>
                  <a:lnTo>
                    <a:pt x="2172" y="1246"/>
                  </a:lnTo>
                  <a:lnTo>
                    <a:pt x="2171" y="1239"/>
                  </a:lnTo>
                  <a:lnTo>
                    <a:pt x="2170" y="1232"/>
                  </a:lnTo>
                  <a:lnTo>
                    <a:pt x="2169" y="1225"/>
                  </a:lnTo>
                  <a:lnTo>
                    <a:pt x="2166" y="1220"/>
                  </a:lnTo>
                  <a:lnTo>
                    <a:pt x="2162" y="1212"/>
                  </a:lnTo>
                  <a:lnTo>
                    <a:pt x="2157" y="1203"/>
                  </a:lnTo>
                  <a:lnTo>
                    <a:pt x="2150" y="1198"/>
                  </a:lnTo>
                  <a:lnTo>
                    <a:pt x="2142" y="1192"/>
                  </a:lnTo>
                  <a:lnTo>
                    <a:pt x="2136" y="1188"/>
                  </a:lnTo>
                  <a:lnTo>
                    <a:pt x="2131" y="1186"/>
                  </a:lnTo>
                  <a:lnTo>
                    <a:pt x="2125" y="1184"/>
                  </a:lnTo>
                  <a:lnTo>
                    <a:pt x="2118" y="1182"/>
                  </a:lnTo>
                  <a:lnTo>
                    <a:pt x="2108" y="1179"/>
                  </a:lnTo>
                  <a:lnTo>
                    <a:pt x="2097" y="1179"/>
                  </a:lnTo>
                  <a:lnTo>
                    <a:pt x="2087" y="1180"/>
                  </a:lnTo>
                  <a:lnTo>
                    <a:pt x="2078" y="1184"/>
                  </a:lnTo>
                  <a:lnTo>
                    <a:pt x="2068" y="1188"/>
                  </a:lnTo>
                  <a:lnTo>
                    <a:pt x="2059" y="1194"/>
                  </a:lnTo>
                  <a:lnTo>
                    <a:pt x="2051" y="1201"/>
                  </a:lnTo>
                  <a:lnTo>
                    <a:pt x="2044" y="12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Freeform 28">
              <a:extLst>
                <a:ext uri="{FF2B5EF4-FFF2-40B4-BE49-F238E27FC236}">
                  <a16:creationId xmlns:a16="http://schemas.microsoft.com/office/drawing/2014/main" id="{110283BE-BF04-467D-9ADD-F07A3F4E7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942"/>
              <a:ext cx="258" cy="145"/>
            </a:xfrm>
            <a:custGeom>
              <a:avLst/>
              <a:gdLst>
                <a:gd name="T0" fmla="*/ 1 w 514"/>
                <a:gd name="T1" fmla="*/ 2 h 289"/>
                <a:gd name="T2" fmla="*/ 6 w 514"/>
                <a:gd name="T3" fmla="*/ 1 h 289"/>
                <a:gd name="T4" fmla="*/ 15 w 514"/>
                <a:gd name="T5" fmla="*/ 0 h 289"/>
                <a:gd name="T6" fmla="*/ 28 w 514"/>
                <a:gd name="T7" fmla="*/ 1 h 289"/>
                <a:gd name="T8" fmla="*/ 44 w 514"/>
                <a:gd name="T9" fmla="*/ 4 h 289"/>
                <a:gd name="T10" fmla="*/ 63 w 514"/>
                <a:gd name="T11" fmla="*/ 11 h 289"/>
                <a:gd name="T12" fmla="*/ 83 w 514"/>
                <a:gd name="T13" fmla="*/ 22 h 289"/>
                <a:gd name="T14" fmla="*/ 104 w 514"/>
                <a:gd name="T15" fmla="*/ 39 h 289"/>
                <a:gd name="T16" fmla="*/ 126 w 514"/>
                <a:gd name="T17" fmla="*/ 61 h 289"/>
                <a:gd name="T18" fmla="*/ 150 w 514"/>
                <a:gd name="T19" fmla="*/ 81 h 289"/>
                <a:gd name="T20" fmla="*/ 174 w 514"/>
                <a:gd name="T21" fmla="*/ 99 h 289"/>
                <a:gd name="T22" fmla="*/ 197 w 514"/>
                <a:gd name="T23" fmla="*/ 114 h 289"/>
                <a:gd name="T24" fmla="*/ 218 w 514"/>
                <a:gd name="T25" fmla="*/ 126 h 289"/>
                <a:gd name="T26" fmla="*/ 237 w 514"/>
                <a:gd name="T27" fmla="*/ 135 h 289"/>
                <a:gd name="T28" fmla="*/ 250 w 514"/>
                <a:gd name="T29" fmla="*/ 141 h 289"/>
                <a:gd name="T30" fmla="*/ 257 w 514"/>
                <a:gd name="T31" fmla="*/ 144 h 289"/>
                <a:gd name="T32" fmla="*/ 257 w 514"/>
                <a:gd name="T33" fmla="*/ 145 h 289"/>
                <a:gd name="T34" fmla="*/ 250 w 514"/>
                <a:gd name="T35" fmla="*/ 143 h 289"/>
                <a:gd name="T36" fmla="*/ 237 w 514"/>
                <a:gd name="T37" fmla="*/ 140 h 289"/>
                <a:gd name="T38" fmla="*/ 220 w 514"/>
                <a:gd name="T39" fmla="*/ 134 h 289"/>
                <a:gd name="T40" fmla="*/ 199 w 514"/>
                <a:gd name="T41" fmla="*/ 127 h 289"/>
                <a:gd name="T42" fmla="*/ 174 w 514"/>
                <a:gd name="T43" fmla="*/ 116 h 289"/>
                <a:gd name="T44" fmla="*/ 149 w 514"/>
                <a:gd name="T45" fmla="*/ 102 h 289"/>
                <a:gd name="T46" fmla="*/ 121 w 514"/>
                <a:gd name="T47" fmla="*/ 84 h 289"/>
                <a:gd name="T48" fmla="*/ 101 w 514"/>
                <a:gd name="T49" fmla="*/ 69 h 289"/>
                <a:gd name="T50" fmla="*/ 86 w 514"/>
                <a:gd name="T51" fmla="*/ 59 h 289"/>
                <a:gd name="T52" fmla="*/ 71 w 514"/>
                <a:gd name="T53" fmla="*/ 50 h 289"/>
                <a:gd name="T54" fmla="*/ 55 w 514"/>
                <a:gd name="T55" fmla="*/ 40 h 289"/>
                <a:gd name="T56" fmla="*/ 40 w 514"/>
                <a:gd name="T57" fmla="*/ 32 h 289"/>
                <a:gd name="T58" fmla="*/ 26 w 514"/>
                <a:gd name="T59" fmla="*/ 23 h 289"/>
                <a:gd name="T60" fmla="*/ 14 w 514"/>
                <a:gd name="T61" fmla="*/ 15 h 289"/>
                <a:gd name="T62" fmla="*/ 4 w 514"/>
                <a:gd name="T63" fmla="*/ 6 h 2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14" h="289">
                  <a:moveTo>
                    <a:pt x="0" y="3"/>
                  </a:moveTo>
                  <a:lnTo>
                    <a:pt x="1" y="3"/>
                  </a:lnTo>
                  <a:lnTo>
                    <a:pt x="4" y="2"/>
                  </a:lnTo>
                  <a:lnTo>
                    <a:pt x="11" y="1"/>
                  </a:lnTo>
                  <a:lnTo>
                    <a:pt x="19" y="1"/>
                  </a:lnTo>
                  <a:lnTo>
                    <a:pt x="30" y="0"/>
                  </a:lnTo>
                  <a:lnTo>
                    <a:pt x="42" y="1"/>
                  </a:lnTo>
                  <a:lnTo>
                    <a:pt x="56" y="2"/>
                  </a:lnTo>
                  <a:lnTo>
                    <a:pt x="71" y="4"/>
                  </a:lnTo>
                  <a:lnTo>
                    <a:pt x="88" y="8"/>
                  </a:lnTo>
                  <a:lnTo>
                    <a:pt x="107" y="14"/>
                  </a:lnTo>
                  <a:lnTo>
                    <a:pt x="125" y="21"/>
                  </a:lnTo>
                  <a:lnTo>
                    <a:pt x="145" y="31"/>
                  </a:lnTo>
                  <a:lnTo>
                    <a:pt x="165" y="44"/>
                  </a:lnTo>
                  <a:lnTo>
                    <a:pt x="186" y="59"/>
                  </a:lnTo>
                  <a:lnTo>
                    <a:pt x="207" y="77"/>
                  </a:lnTo>
                  <a:lnTo>
                    <a:pt x="229" y="99"/>
                  </a:lnTo>
                  <a:lnTo>
                    <a:pt x="251" y="121"/>
                  </a:lnTo>
                  <a:lnTo>
                    <a:pt x="274" y="143"/>
                  </a:lnTo>
                  <a:lnTo>
                    <a:pt x="298" y="162"/>
                  </a:lnTo>
                  <a:lnTo>
                    <a:pt x="322" y="181"/>
                  </a:lnTo>
                  <a:lnTo>
                    <a:pt x="346" y="198"/>
                  </a:lnTo>
                  <a:lnTo>
                    <a:pt x="369" y="213"/>
                  </a:lnTo>
                  <a:lnTo>
                    <a:pt x="392" y="228"/>
                  </a:lnTo>
                  <a:lnTo>
                    <a:pt x="415" y="241"/>
                  </a:lnTo>
                  <a:lnTo>
                    <a:pt x="435" y="251"/>
                  </a:lnTo>
                  <a:lnTo>
                    <a:pt x="455" y="261"/>
                  </a:lnTo>
                  <a:lnTo>
                    <a:pt x="472" y="269"/>
                  </a:lnTo>
                  <a:lnTo>
                    <a:pt x="486" y="276"/>
                  </a:lnTo>
                  <a:lnTo>
                    <a:pt x="498" y="282"/>
                  </a:lnTo>
                  <a:lnTo>
                    <a:pt x="506" y="285"/>
                  </a:lnTo>
                  <a:lnTo>
                    <a:pt x="512" y="288"/>
                  </a:lnTo>
                  <a:lnTo>
                    <a:pt x="514" y="289"/>
                  </a:lnTo>
                  <a:lnTo>
                    <a:pt x="512" y="289"/>
                  </a:lnTo>
                  <a:lnTo>
                    <a:pt x="508" y="288"/>
                  </a:lnTo>
                  <a:lnTo>
                    <a:pt x="499" y="285"/>
                  </a:lnTo>
                  <a:lnTo>
                    <a:pt x="488" y="283"/>
                  </a:lnTo>
                  <a:lnTo>
                    <a:pt x="473" y="280"/>
                  </a:lnTo>
                  <a:lnTo>
                    <a:pt x="457" y="274"/>
                  </a:lnTo>
                  <a:lnTo>
                    <a:pt x="438" y="268"/>
                  </a:lnTo>
                  <a:lnTo>
                    <a:pt x="418" y="261"/>
                  </a:lnTo>
                  <a:lnTo>
                    <a:pt x="396" y="253"/>
                  </a:lnTo>
                  <a:lnTo>
                    <a:pt x="372" y="243"/>
                  </a:lnTo>
                  <a:lnTo>
                    <a:pt x="347" y="231"/>
                  </a:lnTo>
                  <a:lnTo>
                    <a:pt x="322" y="217"/>
                  </a:lnTo>
                  <a:lnTo>
                    <a:pt x="296" y="203"/>
                  </a:lnTo>
                  <a:lnTo>
                    <a:pt x="268" y="186"/>
                  </a:lnTo>
                  <a:lnTo>
                    <a:pt x="241" y="168"/>
                  </a:lnTo>
                  <a:lnTo>
                    <a:pt x="215" y="147"/>
                  </a:lnTo>
                  <a:lnTo>
                    <a:pt x="202" y="137"/>
                  </a:lnTo>
                  <a:lnTo>
                    <a:pt x="187" y="127"/>
                  </a:lnTo>
                  <a:lnTo>
                    <a:pt x="172" y="117"/>
                  </a:lnTo>
                  <a:lnTo>
                    <a:pt x="157" y="108"/>
                  </a:lnTo>
                  <a:lnTo>
                    <a:pt x="142" y="99"/>
                  </a:lnTo>
                  <a:lnTo>
                    <a:pt x="126" y="90"/>
                  </a:lnTo>
                  <a:lnTo>
                    <a:pt x="110" y="80"/>
                  </a:lnTo>
                  <a:lnTo>
                    <a:pt x="95" y="71"/>
                  </a:lnTo>
                  <a:lnTo>
                    <a:pt x="80" y="63"/>
                  </a:lnTo>
                  <a:lnTo>
                    <a:pt x="65" y="54"/>
                  </a:lnTo>
                  <a:lnTo>
                    <a:pt x="51" y="46"/>
                  </a:lnTo>
                  <a:lnTo>
                    <a:pt x="39" y="38"/>
                  </a:lnTo>
                  <a:lnTo>
                    <a:pt x="27" y="29"/>
                  </a:lnTo>
                  <a:lnTo>
                    <a:pt x="17" y="21"/>
                  </a:lnTo>
                  <a:lnTo>
                    <a:pt x="8" y="1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A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Freeform 29">
              <a:extLst>
                <a:ext uri="{FF2B5EF4-FFF2-40B4-BE49-F238E27FC236}">
                  <a16:creationId xmlns:a16="http://schemas.microsoft.com/office/drawing/2014/main" id="{64342718-D49B-4F7A-ACF6-2BEC49EFC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2735"/>
              <a:ext cx="138" cy="138"/>
            </a:xfrm>
            <a:custGeom>
              <a:avLst/>
              <a:gdLst>
                <a:gd name="T0" fmla="*/ 0 w 277"/>
                <a:gd name="T1" fmla="*/ 0 h 277"/>
                <a:gd name="T2" fmla="*/ 2 w 277"/>
                <a:gd name="T3" fmla="*/ 0 h 277"/>
                <a:gd name="T4" fmla="*/ 8 w 277"/>
                <a:gd name="T5" fmla="*/ 3 h 277"/>
                <a:gd name="T6" fmla="*/ 17 w 277"/>
                <a:gd name="T7" fmla="*/ 7 h 277"/>
                <a:gd name="T8" fmla="*/ 27 w 277"/>
                <a:gd name="T9" fmla="*/ 13 h 277"/>
                <a:gd name="T10" fmla="*/ 38 w 277"/>
                <a:gd name="T11" fmla="*/ 21 h 277"/>
                <a:gd name="T12" fmla="*/ 49 w 277"/>
                <a:gd name="T13" fmla="*/ 32 h 277"/>
                <a:gd name="T14" fmla="*/ 59 w 277"/>
                <a:gd name="T15" fmla="*/ 44 h 277"/>
                <a:gd name="T16" fmla="*/ 67 w 277"/>
                <a:gd name="T17" fmla="*/ 59 h 277"/>
                <a:gd name="T18" fmla="*/ 75 w 277"/>
                <a:gd name="T19" fmla="*/ 75 h 277"/>
                <a:gd name="T20" fmla="*/ 86 w 277"/>
                <a:gd name="T21" fmla="*/ 90 h 277"/>
                <a:gd name="T22" fmla="*/ 98 w 277"/>
                <a:gd name="T23" fmla="*/ 103 h 277"/>
                <a:gd name="T24" fmla="*/ 110 w 277"/>
                <a:gd name="T25" fmla="*/ 114 h 277"/>
                <a:gd name="T26" fmla="*/ 121 w 277"/>
                <a:gd name="T27" fmla="*/ 124 h 277"/>
                <a:gd name="T28" fmla="*/ 129 w 277"/>
                <a:gd name="T29" fmla="*/ 132 h 277"/>
                <a:gd name="T30" fmla="*/ 136 w 277"/>
                <a:gd name="T31" fmla="*/ 136 h 277"/>
                <a:gd name="T32" fmla="*/ 138 w 277"/>
                <a:gd name="T33" fmla="*/ 138 h 277"/>
                <a:gd name="T34" fmla="*/ 137 w 277"/>
                <a:gd name="T35" fmla="*/ 137 h 277"/>
                <a:gd name="T36" fmla="*/ 134 w 277"/>
                <a:gd name="T37" fmla="*/ 136 h 277"/>
                <a:gd name="T38" fmla="*/ 130 w 277"/>
                <a:gd name="T39" fmla="*/ 133 h 277"/>
                <a:gd name="T40" fmla="*/ 124 w 277"/>
                <a:gd name="T41" fmla="*/ 131 h 277"/>
                <a:gd name="T42" fmla="*/ 117 w 277"/>
                <a:gd name="T43" fmla="*/ 127 h 277"/>
                <a:gd name="T44" fmla="*/ 110 w 277"/>
                <a:gd name="T45" fmla="*/ 122 h 277"/>
                <a:gd name="T46" fmla="*/ 101 w 277"/>
                <a:gd name="T47" fmla="*/ 116 h 277"/>
                <a:gd name="T48" fmla="*/ 93 w 277"/>
                <a:gd name="T49" fmla="*/ 110 h 277"/>
                <a:gd name="T50" fmla="*/ 83 w 277"/>
                <a:gd name="T51" fmla="*/ 105 h 277"/>
                <a:gd name="T52" fmla="*/ 75 w 277"/>
                <a:gd name="T53" fmla="*/ 98 h 277"/>
                <a:gd name="T54" fmla="*/ 66 w 277"/>
                <a:gd name="T55" fmla="*/ 91 h 277"/>
                <a:gd name="T56" fmla="*/ 57 w 277"/>
                <a:gd name="T57" fmla="*/ 85 h 277"/>
                <a:gd name="T58" fmla="*/ 50 w 277"/>
                <a:gd name="T59" fmla="*/ 78 h 277"/>
                <a:gd name="T60" fmla="*/ 44 w 277"/>
                <a:gd name="T61" fmla="*/ 71 h 277"/>
                <a:gd name="T62" fmla="*/ 38 w 277"/>
                <a:gd name="T63" fmla="*/ 64 h 277"/>
                <a:gd name="T64" fmla="*/ 34 w 277"/>
                <a:gd name="T65" fmla="*/ 57 h 277"/>
                <a:gd name="T66" fmla="*/ 28 w 277"/>
                <a:gd name="T67" fmla="*/ 45 h 277"/>
                <a:gd name="T68" fmla="*/ 22 w 277"/>
                <a:gd name="T69" fmla="*/ 34 h 277"/>
                <a:gd name="T70" fmla="*/ 17 w 277"/>
                <a:gd name="T71" fmla="*/ 24 h 277"/>
                <a:gd name="T72" fmla="*/ 11 w 277"/>
                <a:gd name="T73" fmla="*/ 15 h 277"/>
                <a:gd name="T74" fmla="*/ 7 w 277"/>
                <a:gd name="T75" fmla="*/ 9 h 277"/>
                <a:gd name="T76" fmla="*/ 3 w 277"/>
                <a:gd name="T77" fmla="*/ 4 h 277"/>
                <a:gd name="T78" fmla="*/ 0 w 277"/>
                <a:gd name="T79" fmla="*/ 1 h 277"/>
                <a:gd name="T80" fmla="*/ 0 w 277"/>
                <a:gd name="T81" fmla="*/ 0 h 27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77" h="277">
                  <a:moveTo>
                    <a:pt x="0" y="0"/>
                  </a:moveTo>
                  <a:lnTo>
                    <a:pt x="5" y="1"/>
                  </a:lnTo>
                  <a:lnTo>
                    <a:pt x="16" y="7"/>
                  </a:lnTo>
                  <a:lnTo>
                    <a:pt x="34" y="15"/>
                  </a:lnTo>
                  <a:lnTo>
                    <a:pt x="54" y="27"/>
                  </a:lnTo>
                  <a:lnTo>
                    <a:pt x="76" y="43"/>
                  </a:lnTo>
                  <a:lnTo>
                    <a:pt x="99" y="64"/>
                  </a:lnTo>
                  <a:lnTo>
                    <a:pt x="119" y="89"/>
                  </a:lnTo>
                  <a:lnTo>
                    <a:pt x="135" y="119"/>
                  </a:lnTo>
                  <a:lnTo>
                    <a:pt x="151" y="150"/>
                  </a:lnTo>
                  <a:lnTo>
                    <a:pt x="173" y="180"/>
                  </a:lnTo>
                  <a:lnTo>
                    <a:pt x="196" y="206"/>
                  </a:lnTo>
                  <a:lnTo>
                    <a:pt x="220" y="229"/>
                  </a:lnTo>
                  <a:lnTo>
                    <a:pt x="242" y="249"/>
                  </a:lnTo>
                  <a:lnTo>
                    <a:pt x="259" y="264"/>
                  </a:lnTo>
                  <a:lnTo>
                    <a:pt x="272" y="273"/>
                  </a:lnTo>
                  <a:lnTo>
                    <a:pt x="277" y="277"/>
                  </a:lnTo>
                  <a:lnTo>
                    <a:pt x="274" y="275"/>
                  </a:lnTo>
                  <a:lnTo>
                    <a:pt x="269" y="272"/>
                  </a:lnTo>
                  <a:lnTo>
                    <a:pt x="260" y="267"/>
                  </a:lnTo>
                  <a:lnTo>
                    <a:pt x="249" y="262"/>
                  </a:lnTo>
                  <a:lnTo>
                    <a:pt x="235" y="254"/>
                  </a:lnTo>
                  <a:lnTo>
                    <a:pt x="220" y="244"/>
                  </a:lnTo>
                  <a:lnTo>
                    <a:pt x="203" y="233"/>
                  </a:lnTo>
                  <a:lnTo>
                    <a:pt x="186" y="221"/>
                  </a:lnTo>
                  <a:lnTo>
                    <a:pt x="167" y="210"/>
                  </a:lnTo>
                  <a:lnTo>
                    <a:pt x="150" y="197"/>
                  </a:lnTo>
                  <a:lnTo>
                    <a:pt x="133" y="183"/>
                  </a:lnTo>
                  <a:lnTo>
                    <a:pt x="115" y="170"/>
                  </a:lnTo>
                  <a:lnTo>
                    <a:pt x="100" y="156"/>
                  </a:lnTo>
                  <a:lnTo>
                    <a:pt x="88" y="142"/>
                  </a:lnTo>
                  <a:lnTo>
                    <a:pt x="77" y="128"/>
                  </a:lnTo>
                  <a:lnTo>
                    <a:pt x="69" y="115"/>
                  </a:lnTo>
                  <a:lnTo>
                    <a:pt x="57" y="90"/>
                  </a:lnTo>
                  <a:lnTo>
                    <a:pt x="45" y="68"/>
                  </a:lnTo>
                  <a:lnTo>
                    <a:pt x="34" y="49"/>
                  </a:lnTo>
                  <a:lnTo>
                    <a:pt x="23" y="31"/>
                  </a:lnTo>
                  <a:lnTo>
                    <a:pt x="14" y="19"/>
                  </a:lnTo>
                  <a:lnTo>
                    <a:pt x="6" y="8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Freeform 30">
              <a:extLst>
                <a:ext uri="{FF2B5EF4-FFF2-40B4-BE49-F238E27FC236}">
                  <a16:creationId xmlns:a16="http://schemas.microsoft.com/office/drawing/2014/main" id="{F7F99AA2-026F-473F-A0DE-BD31C648A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2918"/>
              <a:ext cx="161" cy="96"/>
            </a:xfrm>
            <a:custGeom>
              <a:avLst/>
              <a:gdLst>
                <a:gd name="T0" fmla="*/ 0 w 323"/>
                <a:gd name="T1" fmla="*/ 0 h 194"/>
                <a:gd name="T2" fmla="*/ 2 w 323"/>
                <a:gd name="T3" fmla="*/ 0 h 194"/>
                <a:gd name="T4" fmla="*/ 7 w 323"/>
                <a:gd name="T5" fmla="*/ 2 h 194"/>
                <a:gd name="T6" fmla="*/ 15 w 323"/>
                <a:gd name="T7" fmla="*/ 5 h 194"/>
                <a:gd name="T8" fmla="*/ 25 w 323"/>
                <a:gd name="T9" fmla="*/ 9 h 194"/>
                <a:gd name="T10" fmla="*/ 36 w 323"/>
                <a:gd name="T11" fmla="*/ 13 h 194"/>
                <a:gd name="T12" fmla="*/ 46 w 323"/>
                <a:gd name="T13" fmla="*/ 18 h 194"/>
                <a:gd name="T14" fmla="*/ 56 w 323"/>
                <a:gd name="T15" fmla="*/ 24 h 194"/>
                <a:gd name="T16" fmla="*/ 64 w 323"/>
                <a:gd name="T17" fmla="*/ 31 h 194"/>
                <a:gd name="T18" fmla="*/ 70 w 323"/>
                <a:gd name="T19" fmla="*/ 36 h 194"/>
                <a:gd name="T20" fmla="*/ 76 w 323"/>
                <a:gd name="T21" fmla="*/ 42 h 194"/>
                <a:gd name="T22" fmla="*/ 83 w 323"/>
                <a:gd name="T23" fmla="*/ 48 h 194"/>
                <a:gd name="T24" fmla="*/ 91 w 323"/>
                <a:gd name="T25" fmla="*/ 52 h 194"/>
                <a:gd name="T26" fmla="*/ 99 w 323"/>
                <a:gd name="T27" fmla="*/ 58 h 194"/>
                <a:gd name="T28" fmla="*/ 107 w 323"/>
                <a:gd name="T29" fmla="*/ 64 h 194"/>
                <a:gd name="T30" fmla="*/ 115 w 323"/>
                <a:gd name="T31" fmla="*/ 69 h 194"/>
                <a:gd name="T32" fmla="*/ 123 w 323"/>
                <a:gd name="T33" fmla="*/ 74 h 194"/>
                <a:gd name="T34" fmla="*/ 131 w 323"/>
                <a:gd name="T35" fmla="*/ 78 h 194"/>
                <a:gd name="T36" fmla="*/ 138 w 323"/>
                <a:gd name="T37" fmla="*/ 83 h 194"/>
                <a:gd name="T38" fmla="*/ 144 w 323"/>
                <a:gd name="T39" fmla="*/ 86 h 194"/>
                <a:gd name="T40" fmla="*/ 150 w 323"/>
                <a:gd name="T41" fmla="*/ 90 h 194"/>
                <a:gd name="T42" fmla="*/ 155 w 323"/>
                <a:gd name="T43" fmla="*/ 93 h 194"/>
                <a:gd name="T44" fmla="*/ 158 w 323"/>
                <a:gd name="T45" fmla="*/ 94 h 194"/>
                <a:gd name="T46" fmla="*/ 160 w 323"/>
                <a:gd name="T47" fmla="*/ 96 h 194"/>
                <a:gd name="T48" fmla="*/ 161 w 323"/>
                <a:gd name="T49" fmla="*/ 96 h 194"/>
                <a:gd name="T50" fmla="*/ 160 w 323"/>
                <a:gd name="T51" fmla="*/ 96 h 194"/>
                <a:gd name="T52" fmla="*/ 158 w 323"/>
                <a:gd name="T53" fmla="*/ 96 h 194"/>
                <a:gd name="T54" fmla="*/ 154 w 323"/>
                <a:gd name="T55" fmla="*/ 94 h 194"/>
                <a:gd name="T56" fmla="*/ 150 w 323"/>
                <a:gd name="T57" fmla="*/ 93 h 194"/>
                <a:gd name="T58" fmla="*/ 144 w 323"/>
                <a:gd name="T59" fmla="*/ 91 h 194"/>
                <a:gd name="T60" fmla="*/ 137 w 323"/>
                <a:gd name="T61" fmla="*/ 89 h 194"/>
                <a:gd name="T62" fmla="*/ 130 w 323"/>
                <a:gd name="T63" fmla="*/ 87 h 194"/>
                <a:gd name="T64" fmla="*/ 122 w 323"/>
                <a:gd name="T65" fmla="*/ 84 h 194"/>
                <a:gd name="T66" fmla="*/ 114 w 323"/>
                <a:gd name="T67" fmla="*/ 81 h 194"/>
                <a:gd name="T68" fmla="*/ 106 w 323"/>
                <a:gd name="T69" fmla="*/ 78 h 194"/>
                <a:gd name="T70" fmla="*/ 99 w 323"/>
                <a:gd name="T71" fmla="*/ 74 h 194"/>
                <a:gd name="T72" fmla="*/ 91 w 323"/>
                <a:gd name="T73" fmla="*/ 71 h 194"/>
                <a:gd name="T74" fmla="*/ 83 w 323"/>
                <a:gd name="T75" fmla="*/ 67 h 194"/>
                <a:gd name="T76" fmla="*/ 76 w 323"/>
                <a:gd name="T77" fmla="*/ 63 h 194"/>
                <a:gd name="T78" fmla="*/ 71 w 323"/>
                <a:gd name="T79" fmla="*/ 58 h 194"/>
                <a:gd name="T80" fmla="*/ 65 w 323"/>
                <a:gd name="T81" fmla="*/ 54 h 194"/>
                <a:gd name="T82" fmla="*/ 56 w 323"/>
                <a:gd name="T83" fmla="*/ 45 h 194"/>
                <a:gd name="T84" fmla="*/ 45 w 323"/>
                <a:gd name="T85" fmla="*/ 36 h 194"/>
                <a:gd name="T86" fmla="*/ 34 w 323"/>
                <a:gd name="T87" fmla="*/ 26 h 194"/>
                <a:gd name="T88" fmla="*/ 23 w 323"/>
                <a:gd name="T89" fmla="*/ 18 h 194"/>
                <a:gd name="T90" fmla="*/ 14 w 323"/>
                <a:gd name="T91" fmla="*/ 11 h 194"/>
                <a:gd name="T92" fmla="*/ 7 w 323"/>
                <a:gd name="T93" fmla="*/ 5 h 194"/>
                <a:gd name="T94" fmla="*/ 2 w 323"/>
                <a:gd name="T95" fmla="*/ 1 h 194"/>
                <a:gd name="T96" fmla="*/ 0 w 323"/>
                <a:gd name="T97" fmla="*/ 0 h 1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3" h="194">
                  <a:moveTo>
                    <a:pt x="0" y="0"/>
                  </a:moveTo>
                  <a:lnTo>
                    <a:pt x="4" y="1"/>
                  </a:lnTo>
                  <a:lnTo>
                    <a:pt x="15" y="5"/>
                  </a:lnTo>
                  <a:lnTo>
                    <a:pt x="30" y="10"/>
                  </a:lnTo>
                  <a:lnTo>
                    <a:pt x="50" y="18"/>
                  </a:lnTo>
                  <a:lnTo>
                    <a:pt x="72" y="26"/>
                  </a:lnTo>
                  <a:lnTo>
                    <a:pt x="92" y="37"/>
                  </a:lnTo>
                  <a:lnTo>
                    <a:pt x="112" y="49"/>
                  </a:lnTo>
                  <a:lnTo>
                    <a:pt x="129" y="63"/>
                  </a:lnTo>
                  <a:lnTo>
                    <a:pt x="141" y="73"/>
                  </a:lnTo>
                  <a:lnTo>
                    <a:pt x="153" y="84"/>
                  </a:lnTo>
                  <a:lnTo>
                    <a:pt x="167" y="96"/>
                  </a:lnTo>
                  <a:lnTo>
                    <a:pt x="183" y="106"/>
                  </a:lnTo>
                  <a:lnTo>
                    <a:pt x="198" y="118"/>
                  </a:lnTo>
                  <a:lnTo>
                    <a:pt x="214" y="129"/>
                  </a:lnTo>
                  <a:lnTo>
                    <a:pt x="230" y="140"/>
                  </a:lnTo>
                  <a:lnTo>
                    <a:pt x="247" y="149"/>
                  </a:lnTo>
                  <a:lnTo>
                    <a:pt x="262" y="158"/>
                  </a:lnTo>
                  <a:lnTo>
                    <a:pt x="276" y="167"/>
                  </a:lnTo>
                  <a:lnTo>
                    <a:pt x="289" y="174"/>
                  </a:lnTo>
                  <a:lnTo>
                    <a:pt x="301" y="181"/>
                  </a:lnTo>
                  <a:lnTo>
                    <a:pt x="310" y="187"/>
                  </a:lnTo>
                  <a:lnTo>
                    <a:pt x="317" y="190"/>
                  </a:lnTo>
                  <a:lnTo>
                    <a:pt x="321" y="193"/>
                  </a:lnTo>
                  <a:lnTo>
                    <a:pt x="323" y="194"/>
                  </a:lnTo>
                  <a:lnTo>
                    <a:pt x="321" y="194"/>
                  </a:lnTo>
                  <a:lnTo>
                    <a:pt x="317" y="193"/>
                  </a:lnTo>
                  <a:lnTo>
                    <a:pt x="309" y="190"/>
                  </a:lnTo>
                  <a:lnTo>
                    <a:pt x="300" y="187"/>
                  </a:lnTo>
                  <a:lnTo>
                    <a:pt x="288" y="183"/>
                  </a:lnTo>
                  <a:lnTo>
                    <a:pt x="275" y="180"/>
                  </a:lnTo>
                  <a:lnTo>
                    <a:pt x="260" y="175"/>
                  </a:lnTo>
                  <a:lnTo>
                    <a:pt x="245" y="170"/>
                  </a:lnTo>
                  <a:lnTo>
                    <a:pt x="229" y="164"/>
                  </a:lnTo>
                  <a:lnTo>
                    <a:pt x="213" y="157"/>
                  </a:lnTo>
                  <a:lnTo>
                    <a:pt x="198" y="150"/>
                  </a:lnTo>
                  <a:lnTo>
                    <a:pt x="182" y="143"/>
                  </a:lnTo>
                  <a:lnTo>
                    <a:pt x="167" y="135"/>
                  </a:lnTo>
                  <a:lnTo>
                    <a:pt x="153" y="127"/>
                  </a:lnTo>
                  <a:lnTo>
                    <a:pt x="142" y="118"/>
                  </a:lnTo>
                  <a:lnTo>
                    <a:pt x="131" y="109"/>
                  </a:lnTo>
                  <a:lnTo>
                    <a:pt x="112" y="90"/>
                  </a:lnTo>
                  <a:lnTo>
                    <a:pt x="90" y="72"/>
                  </a:lnTo>
                  <a:lnTo>
                    <a:pt x="68" y="53"/>
                  </a:lnTo>
                  <a:lnTo>
                    <a:pt x="47" y="36"/>
                  </a:lnTo>
                  <a:lnTo>
                    <a:pt x="29" y="22"/>
                  </a:lnTo>
                  <a:lnTo>
                    <a:pt x="14" y="11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A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31">
              <a:extLst>
                <a:ext uri="{FF2B5EF4-FFF2-40B4-BE49-F238E27FC236}">
                  <a16:creationId xmlns:a16="http://schemas.microsoft.com/office/drawing/2014/main" id="{5DDEA977-5993-4135-8C5C-87FF10942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" y="2712"/>
              <a:ext cx="20" cy="35"/>
            </a:xfrm>
            <a:custGeom>
              <a:avLst/>
              <a:gdLst>
                <a:gd name="T0" fmla="*/ 18 w 40"/>
                <a:gd name="T1" fmla="*/ 20 h 71"/>
                <a:gd name="T2" fmla="*/ 15 w 40"/>
                <a:gd name="T3" fmla="*/ 27 h 71"/>
                <a:gd name="T4" fmla="*/ 11 w 40"/>
                <a:gd name="T5" fmla="*/ 32 h 71"/>
                <a:gd name="T6" fmla="*/ 7 w 40"/>
                <a:gd name="T7" fmla="*/ 35 h 71"/>
                <a:gd name="T8" fmla="*/ 4 w 40"/>
                <a:gd name="T9" fmla="*/ 35 h 71"/>
                <a:gd name="T10" fmla="*/ 1 w 40"/>
                <a:gd name="T11" fmla="*/ 33 h 71"/>
                <a:gd name="T12" fmla="*/ 0 w 40"/>
                <a:gd name="T13" fmla="*/ 28 h 71"/>
                <a:gd name="T14" fmla="*/ 1 w 40"/>
                <a:gd name="T15" fmla="*/ 22 h 71"/>
                <a:gd name="T16" fmla="*/ 2 w 40"/>
                <a:gd name="T17" fmla="*/ 15 h 71"/>
                <a:gd name="T18" fmla="*/ 5 w 40"/>
                <a:gd name="T19" fmla="*/ 8 h 71"/>
                <a:gd name="T20" fmla="*/ 9 w 40"/>
                <a:gd name="T21" fmla="*/ 3 h 71"/>
                <a:gd name="T22" fmla="*/ 13 w 40"/>
                <a:gd name="T23" fmla="*/ 0 h 71"/>
                <a:gd name="T24" fmla="*/ 17 w 40"/>
                <a:gd name="T25" fmla="*/ 0 h 71"/>
                <a:gd name="T26" fmla="*/ 19 w 40"/>
                <a:gd name="T27" fmla="*/ 2 h 71"/>
                <a:gd name="T28" fmla="*/ 20 w 40"/>
                <a:gd name="T29" fmla="*/ 7 h 71"/>
                <a:gd name="T30" fmla="*/ 20 w 40"/>
                <a:gd name="T31" fmla="*/ 13 h 71"/>
                <a:gd name="T32" fmla="*/ 18 w 40"/>
                <a:gd name="T33" fmla="*/ 20 h 7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71">
                  <a:moveTo>
                    <a:pt x="35" y="40"/>
                  </a:moveTo>
                  <a:lnTo>
                    <a:pt x="30" y="54"/>
                  </a:lnTo>
                  <a:lnTo>
                    <a:pt x="22" y="65"/>
                  </a:lnTo>
                  <a:lnTo>
                    <a:pt x="13" y="70"/>
                  </a:lnTo>
                  <a:lnTo>
                    <a:pt x="7" y="71"/>
                  </a:lnTo>
                  <a:lnTo>
                    <a:pt x="2" y="66"/>
                  </a:lnTo>
                  <a:lnTo>
                    <a:pt x="0" y="56"/>
                  </a:lnTo>
                  <a:lnTo>
                    <a:pt x="1" y="44"/>
                  </a:lnTo>
                  <a:lnTo>
                    <a:pt x="4" y="30"/>
                  </a:lnTo>
                  <a:lnTo>
                    <a:pt x="10" y="16"/>
                  </a:lnTo>
                  <a:lnTo>
                    <a:pt x="18" y="6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8" y="5"/>
                  </a:lnTo>
                  <a:lnTo>
                    <a:pt x="40" y="14"/>
                  </a:lnTo>
                  <a:lnTo>
                    <a:pt x="39" y="27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FFF2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325" name="Picture 37">
            <a:extLst>
              <a:ext uri="{FF2B5EF4-FFF2-40B4-BE49-F238E27FC236}">
                <a16:creationId xmlns:a16="http://schemas.microsoft.com/office/drawing/2014/main" id="{78855EBE-B13D-4712-9D3A-2725C8A3B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100" y="4648200"/>
            <a:ext cx="4603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27" name="bsbl1128.wav">
            <a:hlinkClick r:id="" action="ppaction://media"/>
            <a:extLst>
              <a:ext uri="{FF2B5EF4-FFF2-40B4-BE49-F238E27FC236}">
                <a16:creationId xmlns:a16="http://schemas.microsoft.com/office/drawing/2014/main" id="{60B1927D-4117-403B-BB8F-99F979D6C2FB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30" name="Chee1143.wav">
            <a:hlinkClick r:id="" action="ppaction://media"/>
            <a:extLst>
              <a:ext uri="{FF2B5EF4-FFF2-40B4-BE49-F238E27FC236}">
                <a16:creationId xmlns:a16="http://schemas.microsoft.com/office/drawing/2014/main" id="{AF6CE00A-F1E2-47C1-AB09-6AA946CD00C0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5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544" fill="hold"/>
                                        <p:tgtEl>
                                          <p:spTgt spid="123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44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3880" fill="hold"/>
                                        <p:tgtEl>
                                          <p:spTgt spid="123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4924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27"/>
                </p:tgtEl>
              </p:cMediaNode>
            </p:audio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30"/>
                </p:tgtEl>
              </p:cMediaNode>
            </p:audio>
          </p:childTnLst>
        </p:cTn>
      </p:par>
    </p:tnLst>
    <p:bldLst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6E00472-63E3-4CD1-B059-D54C2E5B5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Diagram the Problem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73E14E8-33FD-4526-A452-F54ED8286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661275" cy="1641475"/>
          </a:xfrm>
        </p:spPr>
        <p:txBody>
          <a:bodyPr/>
          <a:lstStyle/>
          <a:p>
            <a:pPr eaLnBrk="1" hangingPunct="1"/>
            <a:r>
              <a:rPr lang="en-US" altLang="en-US" sz="2400"/>
              <a:t>If the initial velocity of the ball is assumed to be in the positive direction, then the ball will be moving in the negative direction after making contact with the bat.</a:t>
            </a:r>
          </a:p>
        </p:txBody>
      </p:sp>
      <p:grpSp>
        <p:nvGrpSpPr>
          <p:cNvPr id="13349" name="Group 37">
            <a:extLst>
              <a:ext uri="{FF2B5EF4-FFF2-40B4-BE49-F238E27FC236}">
                <a16:creationId xmlns:a16="http://schemas.microsoft.com/office/drawing/2014/main" id="{09B068CD-2619-412F-BC6A-75B29EB16C75}"/>
              </a:ext>
            </a:extLst>
          </p:cNvPr>
          <p:cNvGrpSpPr>
            <a:grpSpLocks/>
          </p:cNvGrpSpPr>
          <p:nvPr/>
        </p:nvGrpSpPr>
        <p:grpSpPr bwMode="auto">
          <a:xfrm>
            <a:off x="4922838" y="4010025"/>
            <a:ext cx="3575050" cy="2552700"/>
            <a:chOff x="3327" y="2261"/>
            <a:chExt cx="2252" cy="1608"/>
          </a:xfrm>
        </p:grpSpPr>
        <p:grpSp>
          <p:nvGrpSpPr>
            <p:cNvPr id="11279" name="Group 10">
              <a:extLst>
                <a:ext uri="{FF2B5EF4-FFF2-40B4-BE49-F238E27FC236}">
                  <a16:creationId xmlns:a16="http://schemas.microsoft.com/office/drawing/2014/main" id="{BA7DB710-CDFA-4875-95F8-0C36D3A225D3}"/>
                </a:ext>
              </a:extLst>
            </p:cNvPr>
            <p:cNvGrpSpPr>
              <a:grpSpLocks/>
            </p:cNvGrpSpPr>
            <p:nvPr/>
          </p:nvGrpSpPr>
          <p:grpSpPr bwMode="auto">
            <a:xfrm rot="3593721">
              <a:off x="4258" y="2547"/>
              <a:ext cx="1608" cy="1035"/>
              <a:chOff x="1864" y="2674"/>
              <a:chExt cx="1086" cy="726"/>
            </a:xfrm>
          </p:grpSpPr>
          <p:sp>
            <p:nvSpPr>
              <p:cNvPr id="11282" name="Freeform 11">
                <a:extLst>
                  <a:ext uri="{FF2B5EF4-FFF2-40B4-BE49-F238E27FC236}">
                    <a16:creationId xmlns:a16="http://schemas.microsoft.com/office/drawing/2014/main" id="{0A8D0AA4-9E16-418E-B15E-F166CE1C8D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" y="2691"/>
                <a:ext cx="1068" cy="706"/>
              </a:xfrm>
              <a:custGeom>
                <a:avLst/>
                <a:gdLst>
                  <a:gd name="T0" fmla="*/ 113 w 2137"/>
                  <a:gd name="T1" fmla="*/ 10 h 1413"/>
                  <a:gd name="T2" fmla="*/ 88 w 2137"/>
                  <a:gd name="T3" fmla="*/ 1 h 1413"/>
                  <a:gd name="T4" fmla="*/ 55 w 2137"/>
                  <a:gd name="T5" fmla="*/ 7 h 1413"/>
                  <a:gd name="T6" fmla="*/ 32 w 2137"/>
                  <a:gd name="T7" fmla="*/ 46 h 1413"/>
                  <a:gd name="T8" fmla="*/ 13 w 2137"/>
                  <a:gd name="T9" fmla="*/ 79 h 1413"/>
                  <a:gd name="T10" fmla="*/ 5 w 2137"/>
                  <a:gd name="T11" fmla="*/ 92 h 1413"/>
                  <a:gd name="T12" fmla="*/ 1 w 2137"/>
                  <a:gd name="T13" fmla="*/ 102 h 1413"/>
                  <a:gd name="T14" fmla="*/ 2 w 2137"/>
                  <a:gd name="T15" fmla="*/ 124 h 1413"/>
                  <a:gd name="T16" fmla="*/ 17 w 2137"/>
                  <a:gd name="T17" fmla="*/ 142 h 1413"/>
                  <a:gd name="T18" fmla="*/ 37 w 2137"/>
                  <a:gd name="T19" fmla="*/ 156 h 1413"/>
                  <a:gd name="T20" fmla="*/ 71 w 2137"/>
                  <a:gd name="T21" fmla="*/ 177 h 1413"/>
                  <a:gd name="T22" fmla="*/ 113 w 2137"/>
                  <a:gd name="T23" fmla="*/ 203 h 1413"/>
                  <a:gd name="T24" fmla="*/ 162 w 2137"/>
                  <a:gd name="T25" fmla="*/ 232 h 1413"/>
                  <a:gd name="T26" fmla="*/ 212 w 2137"/>
                  <a:gd name="T27" fmla="*/ 264 h 1413"/>
                  <a:gd name="T28" fmla="*/ 263 w 2137"/>
                  <a:gd name="T29" fmla="*/ 295 h 1413"/>
                  <a:gd name="T30" fmla="*/ 310 w 2137"/>
                  <a:gd name="T31" fmla="*/ 323 h 1413"/>
                  <a:gd name="T32" fmla="*/ 348 w 2137"/>
                  <a:gd name="T33" fmla="*/ 346 h 1413"/>
                  <a:gd name="T34" fmla="*/ 377 w 2137"/>
                  <a:gd name="T35" fmla="*/ 363 h 1413"/>
                  <a:gd name="T36" fmla="*/ 391 w 2137"/>
                  <a:gd name="T37" fmla="*/ 372 h 1413"/>
                  <a:gd name="T38" fmla="*/ 535 w 2137"/>
                  <a:gd name="T39" fmla="*/ 440 h 1413"/>
                  <a:gd name="T40" fmla="*/ 556 w 2137"/>
                  <a:gd name="T41" fmla="*/ 447 h 1413"/>
                  <a:gd name="T42" fmla="*/ 593 w 2137"/>
                  <a:gd name="T43" fmla="*/ 460 h 1413"/>
                  <a:gd name="T44" fmla="*/ 637 w 2137"/>
                  <a:gd name="T45" fmla="*/ 477 h 1413"/>
                  <a:gd name="T46" fmla="*/ 680 w 2137"/>
                  <a:gd name="T47" fmla="*/ 493 h 1413"/>
                  <a:gd name="T48" fmla="*/ 712 w 2137"/>
                  <a:gd name="T49" fmla="*/ 507 h 1413"/>
                  <a:gd name="T50" fmla="*/ 766 w 2137"/>
                  <a:gd name="T51" fmla="*/ 536 h 1413"/>
                  <a:gd name="T52" fmla="*/ 827 w 2137"/>
                  <a:gd name="T53" fmla="*/ 569 h 1413"/>
                  <a:gd name="T54" fmla="*/ 887 w 2137"/>
                  <a:gd name="T55" fmla="*/ 604 h 1413"/>
                  <a:gd name="T56" fmla="*/ 938 w 2137"/>
                  <a:gd name="T57" fmla="*/ 635 h 1413"/>
                  <a:gd name="T58" fmla="*/ 972 w 2137"/>
                  <a:gd name="T59" fmla="*/ 659 h 1413"/>
                  <a:gd name="T60" fmla="*/ 975 w 2137"/>
                  <a:gd name="T61" fmla="*/ 680 h 1413"/>
                  <a:gd name="T62" fmla="*/ 985 w 2137"/>
                  <a:gd name="T63" fmla="*/ 700 h 1413"/>
                  <a:gd name="T64" fmla="*/ 993 w 2137"/>
                  <a:gd name="T65" fmla="*/ 703 h 1413"/>
                  <a:gd name="T66" fmla="*/ 1000 w 2137"/>
                  <a:gd name="T67" fmla="*/ 706 h 1413"/>
                  <a:gd name="T68" fmla="*/ 1010 w 2137"/>
                  <a:gd name="T69" fmla="*/ 704 h 1413"/>
                  <a:gd name="T70" fmla="*/ 1023 w 2137"/>
                  <a:gd name="T71" fmla="*/ 688 h 1413"/>
                  <a:gd name="T72" fmla="*/ 1036 w 2137"/>
                  <a:gd name="T73" fmla="*/ 671 h 1413"/>
                  <a:gd name="T74" fmla="*/ 1055 w 2137"/>
                  <a:gd name="T75" fmla="*/ 643 h 1413"/>
                  <a:gd name="T76" fmla="*/ 1066 w 2137"/>
                  <a:gd name="T77" fmla="*/ 623 h 1413"/>
                  <a:gd name="T78" fmla="*/ 1067 w 2137"/>
                  <a:gd name="T79" fmla="*/ 608 h 1413"/>
                  <a:gd name="T80" fmla="*/ 1054 w 2137"/>
                  <a:gd name="T81" fmla="*/ 596 h 1413"/>
                  <a:gd name="T82" fmla="*/ 1033 w 2137"/>
                  <a:gd name="T83" fmla="*/ 595 h 1413"/>
                  <a:gd name="T84" fmla="*/ 1021 w 2137"/>
                  <a:gd name="T85" fmla="*/ 599 h 1413"/>
                  <a:gd name="T86" fmla="*/ 1014 w 2137"/>
                  <a:gd name="T87" fmla="*/ 603 h 1413"/>
                  <a:gd name="T88" fmla="*/ 982 w 2137"/>
                  <a:gd name="T89" fmla="*/ 584 h 1413"/>
                  <a:gd name="T90" fmla="*/ 924 w 2137"/>
                  <a:gd name="T91" fmla="*/ 548 h 1413"/>
                  <a:gd name="T92" fmla="*/ 854 w 2137"/>
                  <a:gd name="T93" fmla="*/ 505 h 1413"/>
                  <a:gd name="T94" fmla="*/ 789 w 2137"/>
                  <a:gd name="T95" fmla="*/ 464 h 1413"/>
                  <a:gd name="T96" fmla="*/ 742 w 2137"/>
                  <a:gd name="T97" fmla="*/ 434 h 1413"/>
                  <a:gd name="T98" fmla="*/ 705 w 2137"/>
                  <a:gd name="T99" fmla="*/ 406 h 1413"/>
                  <a:gd name="T100" fmla="*/ 661 w 2137"/>
                  <a:gd name="T101" fmla="*/ 372 h 1413"/>
                  <a:gd name="T102" fmla="*/ 617 w 2137"/>
                  <a:gd name="T103" fmla="*/ 336 h 1413"/>
                  <a:gd name="T104" fmla="*/ 577 w 2137"/>
                  <a:gd name="T105" fmla="*/ 304 h 1413"/>
                  <a:gd name="T106" fmla="*/ 546 w 2137"/>
                  <a:gd name="T107" fmla="*/ 280 h 1413"/>
                  <a:gd name="T108" fmla="*/ 516 w 2137"/>
                  <a:gd name="T109" fmla="*/ 261 h 1413"/>
                  <a:gd name="T110" fmla="*/ 452 w 2137"/>
                  <a:gd name="T111" fmla="*/ 220 h 1413"/>
                  <a:gd name="T112" fmla="*/ 371 w 2137"/>
                  <a:gd name="T113" fmla="*/ 169 h 1413"/>
                  <a:gd name="T114" fmla="*/ 294 w 2137"/>
                  <a:gd name="T115" fmla="*/ 121 h 1413"/>
                  <a:gd name="T116" fmla="*/ 242 w 2137"/>
                  <a:gd name="T117" fmla="*/ 87 h 14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137" h="1413">
                    <a:moveTo>
                      <a:pt x="460" y="160"/>
                    </a:moveTo>
                    <a:lnTo>
                      <a:pt x="231" y="23"/>
                    </a:lnTo>
                    <a:lnTo>
                      <a:pt x="226" y="21"/>
                    </a:lnTo>
                    <a:lnTo>
                      <a:pt x="214" y="15"/>
                    </a:lnTo>
                    <a:lnTo>
                      <a:pt x="197" y="8"/>
                    </a:lnTo>
                    <a:lnTo>
                      <a:pt x="176" y="2"/>
                    </a:lnTo>
                    <a:lnTo>
                      <a:pt x="153" y="0"/>
                    </a:lnTo>
                    <a:lnTo>
                      <a:pt x="130" y="4"/>
                    </a:lnTo>
                    <a:lnTo>
                      <a:pt x="110" y="15"/>
                    </a:lnTo>
                    <a:lnTo>
                      <a:pt x="94" y="37"/>
                    </a:lnTo>
                    <a:lnTo>
                      <a:pt x="79" y="65"/>
                    </a:lnTo>
                    <a:lnTo>
                      <a:pt x="65" y="92"/>
                    </a:lnTo>
                    <a:lnTo>
                      <a:pt x="51" y="118"/>
                    </a:lnTo>
                    <a:lnTo>
                      <a:pt x="38" y="140"/>
                    </a:lnTo>
                    <a:lnTo>
                      <a:pt x="27" y="158"/>
                    </a:lnTo>
                    <a:lnTo>
                      <a:pt x="19" y="172"/>
                    </a:lnTo>
                    <a:lnTo>
                      <a:pt x="13" y="181"/>
                    </a:lnTo>
                    <a:lnTo>
                      <a:pt x="11" y="184"/>
                    </a:lnTo>
                    <a:lnTo>
                      <a:pt x="9" y="187"/>
                    </a:lnTo>
                    <a:lnTo>
                      <a:pt x="6" y="194"/>
                    </a:lnTo>
                    <a:lnTo>
                      <a:pt x="3" y="204"/>
                    </a:lnTo>
                    <a:lnTo>
                      <a:pt x="0" y="217"/>
                    </a:lnTo>
                    <a:lnTo>
                      <a:pt x="0" y="232"/>
                    </a:lnTo>
                    <a:lnTo>
                      <a:pt x="4" y="248"/>
                    </a:lnTo>
                    <a:lnTo>
                      <a:pt x="13" y="264"/>
                    </a:lnTo>
                    <a:lnTo>
                      <a:pt x="28" y="280"/>
                    </a:lnTo>
                    <a:lnTo>
                      <a:pt x="35" y="285"/>
                    </a:lnTo>
                    <a:lnTo>
                      <a:pt x="45" y="292"/>
                    </a:lnTo>
                    <a:lnTo>
                      <a:pt x="59" y="301"/>
                    </a:lnTo>
                    <a:lnTo>
                      <a:pt x="75" y="312"/>
                    </a:lnTo>
                    <a:lnTo>
                      <a:pt x="95" y="325"/>
                    </a:lnTo>
                    <a:lnTo>
                      <a:pt x="117" y="339"/>
                    </a:lnTo>
                    <a:lnTo>
                      <a:pt x="142" y="354"/>
                    </a:lnTo>
                    <a:lnTo>
                      <a:pt x="168" y="370"/>
                    </a:lnTo>
                    <a:lnTo>
                      <a:pt x="196" y="388"/>
                    </a:lnTo>
                    <a:lnTo>
                      <a:pt x="226" y="407"/>
                    </a:lnTo>
                    <a:lnTo>
                      <a:pt x="258" y="425"/>
                    </a:lnTo>
                    <a:lnTo>
                      <a:pt x="290" y="446"/>
                    </a:lnTo>
                    <a:lnTo>
                      <a:pt x="324" y="465"/>
                    </a:lnTo>
                    <a:lnTo>
                      <a:pt x="357" y="486"/>
                    </a:lnTo>
                    <a:lnTo>
                      <a:pt x="392" y="507"/>
                    </a:lnTo>
                    <a:lnTo>
                      <a:pt x="425" y="528"/>
                    </a:lnTo>
                    <a:lnTo>
                      <a:pt x="460" y="549"/>
                    </a:lnTo>
                    <a:lnTo>
                      <a:pt x="493" y="569"/>
                    </a:lnTo>
                    <a:lnTo>
                      <a:pt x="527" y="590"/>
                    </a:lnTo>
                    <a:lnTo>
                      <a:pt x="559" y="609"/>
                    </a:lnTo>
                    <a:lnTo>
                      <a:pt x="590" y="628"/>
                    </a:lnTo>
                    <a:lnTo>
                      <a:pt x="620" y="646"/>
                    </a:lnTo>
                    <a:lnTo>
                      <a:pt x="648" y="662"/>
                    </a:lnTo>
                    <a:lnTo>
                      <a:pt x="674" y="678"/>
                    </a:lnTo>
                    <a:lnTo>
                      <a:pt x="697" y="692"/>
                    </a:lnTo>
                    <a:lnTo>
                      <a:pt x="719" y="706"/>
                    </a:lnTo>
                    <a:lnTo>
                      <a:pt x="738" y="718"/>
                    </a:lnTo>
                    <a:lnTo>
                      <a:pt x="755" y="727"/>
                    </a:lnTo>
                    <a:lnTo>
                      <a:pt x="767" y="735"/>
                    </a:lnTo>
                    <a:lnTo>
                      <a:pt x="776" y="741"/>
                    </a:lnTo>
                    <a:lnTo>
                      <a:pt x="782" y="744"/>
                    </a:lnTo>
                    <a:lnTo>
                      <a:pt x="785" y="745"/>
                    </a:lnTo>
                    <a:lnTo>
                      <a:pt x="1068" y="879"/>
                    </a:lnTo>
                    <a:lnTo>
                      <a:pt x="1071" y="880"/>
                    </a:lnTo>
                    <a:lnTo>
                      <a:pt x="1079" y="883"/>
                    </a:lnTo>
                    <a:lnTo>
                      <a:pt x="1094" y="888"/>
                    </a:lnTo>
                    <a:lnTo>
                      <a:pt x="1112" y="895"/>
                    </a:lnTo>
                    <a:lnTo>
                      <a:pt x="1135" y="902"/>
                    </a:lnTo>
                    <a:lnTo>
                      <a:pt x="1159" y="911"/>
                    </a:lnTo>
                    <a:lnTo>
                      <a:pt x="1186" y="921"/>
                    </a:lnTo>
                    <a:lnTo>
                      <a:pt x="1215" y="932"/>
                    </a:lnTo>
                    <a:lnTo>
                      <a:pt x="1245" y="942"/>
                    </a:lnTo>
                    <a:lnTo>
                      <a:pt x="1275" y="954"/>
                    </a:lnTo>
                    <a:lnTo>
                      <a:pt x="1305" y="965"/>
                    </a:lnTo>
                    <a:lnTo>
                      <a:pt x="1334" y="977"/>
                    </a:lnTo>
                    <a:lnTo>
                      <a:pt x="1360" y="987"/>
                    </a:lnTo>
                    <a:lnTo>
                      <a:pt x="1386" y="997"/>
                    </a:lnTo>
                    <a:lnTo>
                      <a:pt x="1406" y="1007"/>
                    </a:lnTo>
                    <a:lnTo>
                      <a:pt x="1424" y="1015"/>
                    </a:lnTo>
                    <a:lnTo>
                      <a:pt x="1458" y="1032"/>
                    </a:lnTo>
                    <a:lnTo>
                      <a:pt x="1495" y="1052"/>
                    </a:lnTo>
                    <a:lnTo>
                      <a:pt x="1533" y="1072"/>
                    </a:lnTo>
                    <a:lnTo>
                      <a:pt x="1573" y="1094"/>
                    </a:lnTo>
                    <a:lnTo>
                      <a:pt x="1614" y="1116"/>
                    </a:lnTo>
                    <a:lnTo>
                      <a:pt x="1655" y="1139"/>
                    </a:lnTo>
                    <a:lnTo>
                      <a:pt x="1695" y="1162"/>
                    </a:lnTo>
                    <a:lnTo>
                      <a:pt x="1736" y="1185"/>
                    </a:lnTo>
                    <a:lnTo>
                      <a:pt x="1774" y="1208"/>
                    </a:lnTo>
                    <a:lnTo>
                      <a:pt x="1811" y="1230"/>
                    </a:lnTo>
                    <a:lnTo>
                      <a:pt x="1845" y="1251"/>
                    </a:lnTo>
                    <a:lnTo>
                      <a:pt x="1876" y="1270"/>
                    </a:lnTo>
                    <a:lnTo>
                      <a:pt x="1903" y="1289"/>
                    </a:lnTo>
                    <a:lnTo>
                      <a:pt x="1927" y="1305"/>
                    </a:lnTo>
                    <a:lnTo>
                      <a:pt x="1945" y="1319"/>
                    </a:lnTo>
                    <a:lnTo>
                      <a:pt x="1958" y="1330"/>
                    </a:lnTo>
                    <a:lnTo>
                      <a:pt x="1956" y="1339"/>
                    </a:lnTo>
                    <a:lnTo>
                      <a:pt x="1951" y="1360"/>
                    </a:lnTo>
                    <a:lnTo>
                      <a:pt x="1952" y="1383"/>
                    </a:lnTo>
                    <a:lnTo>
                      <a:pt x="1965" y="1398"/>
                    </a:lnTo>
                    <a:lnTo>
                      <a:pt x="1971" y="1400"/>
                    </a:lnTo>
                    <a:lnTo>
                      <a:pt x="1975" y="1403"/>
                    </a:lnTo>
                    <a:lnTo>
                      <a:pt x="1981" y="1405"/>
                    </a:lnTo>
                    <a:lnTo>
                      <a:pt x="1986" y="1407"/>
                    </a:lnTo>
                    <a:lnTo>
                      <a:pt x="1990" y="1410"/>
                    </a:lnTo>
                    <a:lnTo>
                      <a:pt x="1995" y="1412"/>
                    </a:lnTo>
                    <a:lnTo>
                      <a:pt x="2000" y="1413"/>
                    </a:lnTo>
                    <a:lnTo>
                      <a:pt x="2004" y="1413"/>
                    </a:lnTo>
                    <a:lnTo>
                      <a:pt x="2012" y="1412"/>
                    </a:lnTo>
                    <a:lnTo>
                      <a:pt x="2020" y="1409"/>
                    </a:lnTo>
                    <a:lnTo>
                      <a:pt x="2028" y="1402"/>
                    </a:lnTo>
                    <a:lnTo>
                      <a:pt x="2036" y="1391"/>
                    </a:lnTo>
                    <a:lnTo>
                      <a:pt x="2047" y="1377"/>
                    </a:lnTo>
                    <a:lnTo>
                      <a:pt x="2056" y="1365"/>
                    </a:lnTo>
                    <a:lnTo>
                      <a:pt x="2065" y="1354"/>
                    </a:lnTo>
                    <a:lnTo>
                      <a:pt x="2073" y="1343"/>
                    </a:lnTo>
                    <a:lnTo>
                      <a:pt x="2084" y="1329"/>
                    </a:lnTo>
                    <a:lnTo>
                      <a:pt x="2095" y="1311"/>
                    </a:lnTo>
                    <a:lnTo>
                      <a:pt x="2110" y="1286"/>
                    </a:lnTo>
                    <a:lnTo>
                      <a:pt x="2130" y="1255"/>
                    </a:lnTo>
                    <a:lnTo>
                      <a:pt x="2131" y="1253"/>
                    </a:lnTo>
                    <a:lnTo>
                      <a:pt x="2133" y="1247"/>
                    </a:lnTo>
                    <a:lnTo>
                      <a:pt x="2135" y="1239"/>
                    </a:lnTo>
                    <a:lnTo>
                      <a:pt x="2137" y="1229"/>
                    </a:lnTo>
                    <a:lnTo>
                      <a:pt x="2135" y="1217"/>
                    </a:lnTo>
                    <a:lnTo>
                      <a:pt x="2132" y="1207"/>
                    </a:lnTo>
                    <a:lnTo>
                      <a:pt x="2123" y="1199"/>
                    </a:lnTo>
                    <a:lnTo>
                      <a:pt x="2108" y="1193"/>
                    </a:lnTo>
                    <a:lnTo>
                      <a:pt x="2092" y="1190"/>
                    </a:lnTo>
                    <a:lnTo>
                      <a:pt x="2078" y="1189"/>
                    </a:lnTo>
                    <a:lnTo>
                      <a:pt x="2066" y="1190"/>
                    </a:lnTo>
                    <a:lnTo>
                      <a:pt x="2057" y="1191"/>
                    </a:lnTo>
                    <a:lnTo>
                      <a:pt x="2049" y="1194"/>
                    </a:lnTo>
                    <a:lnTo>
                      <a:pt x="2042" y="1199"/>
                    </a:lnTo>
                    <a:lnTo>
                      <a:pt x="2038" y="1205"/>
                    </a:lnTo>
                    <a:lnTo>
                      <a:pt x="2033" y="1210"/>
                    </a:lnTo>
                    <a:lnTo>
                      <a:pt x="2028" y="1207"/>
                    </a:lnTo>
                    <a:lnTo>
                      <a:pt x="2015" y="1199"/>
                    </a:lnTo>
                    <a:lnTo>
                      <a:pt x="1993" y="1185"/>
                    </a:lnTo>
                    <a:lnTo>
                      <a:pt x="1964" y="1168"/>
                    </a:lnTo>
                    <a:lnTo>
                      <a:pt x="1929" y="1147"/>
                    </a:lnTo>
                    <a:lnTo>
                      <a:pt x="1890" y="1123"/>
                    </a:lnTo>
                    <a:lnTo>
                      <a:pt x="1848" y="1096"/>
                    </a:lnTo>
                    <a:lnTo>
                      <a:pt x="1803" y="1069"/>
                    </a:lnTo>
                    <a:lnTo>
                      <a:pt x="1757" y="1040"/>
                    </a:lnTo>
                    <a:lnTo>
                      <a:pt x="1709" y="1011"/>
                    </a:lnTo>
                    <a:lnTo>
                      <a:pt x="1664" y="982"/>
                    </a:lnTo>
                    <a:lnTo>
                      <a:pt x="1619" y="955"/>
                    </a:lnTo>
                    <a:lnTo>
                      <a:pt x="1579" y="929"/>
                    </a:lnTo>
                    <a:lnTo>
                      <a:pt x="1542" y="905"/>
                    </a:lnTo>
                    <a:lnTo>
                      <a:pt x="1510" y="886"/>
                    </a:lnTo>
                    <a:lnTo>
                      <a:pt x="1485" y="868"/>
                    </a:lnTo>
                    <a:lnTo>
                      <a:pt x="1462" y="852"/>
                    </a:lnTo>
                    <a:lnTo>
                      <a:pt x="1436" y="834"/>
                    </a:lnTo>
                    <a:lnTo>
                      <a:pt x="1410" y="813"/>
                    </a:lnTo>
                    <a:lnTo>
                      <a:pt x="1382" y="791"/>
                    </a:lnTo>
                    <a:lnTo>
                      <a:pt x="1352" y="768"/>
                    </a:lnTo>
                    <a:lnTo>
                      <a:pt x="1322" y="745"/>
                    </a:lnTo>
                    <a:lnTo>
                      <a:pt x="1294" y="721"/>
                    </a:lnTo>
                    <a:lnTo>
                      <a:pt x="1264" y="697"/>
                    </a:lnTo>
                    <a:lnTo>
                      <a:pt x="1234" y="673"/>
                    </a:lnTo>
                    <a:lnTo>
                      <a:pt x="1206" y="650"/>
                    </a:lnTo>
                    <a:lnTo>
                      <a:pt x="1180" y="628"/>
                    </a:lnTo>
                    <a:lnTo>
                      <a:pt x="1154" y="608"/>
                    </a:lnTo>
                    <a:lnTo>
                      <a:pt x="1131" y="590"/>
                    </a:lnTo>
                    <a:lnTo>
                      <a:pt x="1110" y="574"/>
                    </a:lnTo>
                    <a:lnTo>
                      <a:pt x="1093" y="561"/>
                    </a:lnTo>
                    <a:lnTo>
                      <a:pt x="1078" y="551"/>
                    </a:lnTo>
                    <a:lnTo>
                      <a:pt x="1060" y="539"/>
                    </a:lnTo>
                    <a:lnTo>
                      <a:pt x="1032" y="522"/>
                    </a:lnTo>
                    <a:lnTo>
                      <a:pt x="995" y="499"/>
                    </a:lnTo>
                    <a:lnTo>
                      <a:pt x="953" y="471"/>
                    </a:lnTo>
                    <a:lnTo>
                      <a:pt x="904" y="441"/>
                    </a:lnTo>
                    <a:lnTo>
                      <a:pt x="852" y="408"/>
                    </a:lnTo>
                    <a:lnTo>
                      <a:pt x="798" y="373"/>
                    </a:lnTo>
                    <a:lnTo>
                      <a:pt x="743" y="339"/>
                    </a:lnTo>
                    <a:lnTo>
                      <a:pt x="689" y="305"/>
                    </a:lnTo>
                    <a:lnTo>
                      <a:pt x="637" y="272"/>
                    </a:lnTo>
                    <a:lnTo>
                      <a:pt x="589" y="242"/>
                    </a:lnTo>
                    <a:lnTo>
                      <a:pt x="546" y="216"/>
                    </a:lnTo>
                    <a:lnTo>
                      <a:pt x="510" y="192"/>
                    </a:lnTo>
                    <a:lnTo>
                      <a:pt x="484" y="175"/>
                    </a:lnTo>
                    <a:lnTo>
                      <a:pt x="466" y="164"/>
                    </a:lnTo>
                    <a:lnTo>
                      <a:pt x="460" y="160"/>
                    </a:lnTo>
                    <a:close/>
                  </a:path>
                </a:pathLst>
              </a:custGeom>
              <a:solidFill>
                <a:srgbClr val="FFCC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Freeform 12">
                <a:extLst>
                  <a:ext uri="{FF2B5EF4-FFF2-40B4-BE49-F238E27FC236}">
                    <a16:creationId xmlns:a16="http://schemas.microsoft.com/office/drawing/2014/main" id="{0A2C7E5B-E6D0-4AA0-8C76-DB0F44D79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1" y="2784"/>
                <a:ext cx="1024" cy="602"/>
              </a:xfrm>
              <a:custGeom>
                <a:avLst/>
                <a:gdLst>
                  <a:gd name="T0" fmla="*/ 6 w 2048"/>
                  <a:gd name="T1" fmla="*/ 23 h 1206"/>
                  <a:gd name="T2" fmla="*/ 29 w 2048"/>
                  <a:gd name="T3" fmla="*/ 19 h 1206"/>
                  <a:gd name="T4" fmla="*/ 53 w 2048"/>
                  <a:gd name="T5" fmla="*/ 2 h 1206"/>
                  <a:gd name="T6" fmla="*/ 74 w 2048"/>
                  <a:gd name="T7" fmla="*/ 7 h 1206"/>
                  <a:gd name="T8" fmla="*/ 117 w 2048"/>
                  <a:gd name="T9" fmla="*/ 42 h 1206"/>
                  <a:gd name="T10" fmla="*/ 180 w 2048"/>
                  <a:gd name="T11" fmla="*/ 96 h 1206"/>
                  <a:gd name="T12" fmla="*/ 261 w 2048"/>
                  <a:gd name="T13" fmla="*/ 157 h 1206"/>
                  <a:gd name="T14" fmla="*/ 358 w 2048"/>
                  <a:gd name="T15" fmla="*/ 215 h 1206"/>
                  <a:gd name="T16" fmla="*/ 429 w 2048"/>
                  <a:gd name="T17" fmla="*/ 246 h 1206"/>
                  <a:gd name="T18" fmla="*/ 477 w 2048"/>
                  <a:gd name="T19" fmla="*/ 266 h 1206"/>
                  <a:gd name="T20" fmla="*/ 522 w 2048"/>
                  <a:gd name="T21" fmla="*/ 284 h 1206"/>
                  <a:gd name="T22" fmla="*/ 562 w 2048"/>
                  <a:gd name="T23" fmla="*/ 300 h 1206"/>
                  <a:gd name="T24" fmla="*/ 599 w 2048"/>
                  <a:gd name="T25" fmla="*/ 316 h 1206"/>
                  <a:gd name="T26" fmla="*/ 633 w 2048"/>
                  <a:gd name="T27" fmla="*/ 331 h 1206"/>
                  <a:gd name="T28" fmla="*/ 666 w 2048"/>
                  <a:gd name="T29" fmla="*/ 347 h 1206"/>
                  <a:gd name="T30" fmla="*/ 697 w 2048"/>
                  <a:gd name="T31" fmla="*/ 363 h 1206"/>
                  <a:gd name="T32" fmla="*/ 728 w 2048"/>
                  <a:gd name="T33" fmla="*/ 381 h 1206"/>
                  <a:gd name="T34" fmla="*/ 759 w 2048"/>
                  <a:gd name="T35" fmla="*/ 401 h 1206"/>
                  <a:gd name="T36" fmla="*/ 790 w 2048"/>
                  <a:gd name="T37" fmla="*/ 422 h 1206"/>
                  <a:gd name="T38" fmla="*/ 837 w 2048"/>
                  <a:gd name="T39" fmla="*/ 453 h 1206"/>
                  <a:gd name="T40" fmla="*/ 890 w 2048"/>
                  <a:gd name="T41" fmla="*/ 483 h 1206"/>
                  <a:gd name="T42" fmla="*/ 943 w 2048"/>
                  <a:gd name="T43" fmla="*/ 508 h 1206"/>
                  <a:gd name="T44" fmla="*/ 987 w 2048"/>
                  <a:gd name="T45" fmla="*/ 525 h 1206"/>
                  <a:gd name="T46" fmla="*/ 1016 w 2048"/>
                  <a:gd name="T47" fmla="*/ 530 h 1206"/>
                  <a:gd name="T48" fmla="*/ 1021 w 2048"/>
                  <a:gd name="T49" fmla="*/ 529 h 1206"/>
                  <a:gd name="T50" fmla="*/ 998 w 2048"/>
                  <a:gd name="T51" fmla="*/ 561 h 1206"/>
                  <a:gd name="T52" fmla="*/ 990 w 2048"/>
                  <a:gd name="T53" fmla="*/ 602 h 1206"/>
                  <a:gd name="T54" fmla="*/ 985 w 2048"/>
                  <a:gd name="T55" fmla="*/ 602 h 1206"/>
                  <a:gd name="T56" fmla="*/ 973 w 2048"/>
                  <a:gd name="T57" fmla="*/ 595 h 1206"/>
                  <a:gd name="T58" fmla="*/ 976 w 2048"/>
                  <a:gd name="T59" fmla="*/ 569 h 1206"/>
                  <a:gd name="T60" fmla="*/ 972 w 2048"/>
                  <a:gd name="T61" fmla="*/ 558 h 1206"/>
                  <a:gd name="T62" fmla="*/ 961 w 2048"/>
                  <a:gd name="T63" fmla="*/ 545 h 1206"/>
                  <a:gd name="T64" fmla="*/ 940 w 2048"/>
                  <a:gd name="T65" fmla="*/ 533 h 1206"/>
                  <a:gd name="T66" fmla="*/ 891 w 2048"/>
                  <a:gd name="T67" fmla="*/ 506 h 1206"/>
                  <a:gd name="T68" fmla="*/ 825 w 2048"/>
                  <a:gd name="T69" fmla="*/ 469 h 1206"/>
                  <a:gd name="T70" fmla="*/ 755 w 2048"/>
                  <a:gd name="T71" fmla="*/ 429 h 1206"/>
                  <a:gd name="T72" fmla="*/ 694 w 2048"/>
                  <a:gd name="T73" fmla="*/ 397 h 1206"/>
                  <a:gd name="T74" fmla="*/ 655 w 2048"/>
                  <a:gd name="T75" fmla="*/ 378 h 1206"/>
                  <a:gd name="T76" fmla="*/ 602 w 2048"/>
                  <a:gd name="T77" fmla="*/ 357 h 1206"/>
                  <a:gd name="T78" fmla="*/ 534 w 2048"/>
                  <a:gd name="T79" fmla="*/ 330 h 1206"/>
                  <a:gd name="T80" fmla="*/ 461 w 2048"/>
                  <a:gd name="T81" fmla="*/ 301 h 1206"/>
                  <a:gd name="T82" fmla="*/ 394 w 2048"/>
                  <a:gd name="T83" fmla="*/ 272 h 1206"/>
                  <a:gd name="T84" fmla="*/ 343 w 2048"/>
                  <a:gd name="T85" fmla="*/ 246 h 1206"/>
                  <a:gd name="T86" fmla="*/ 286 w 2048"/>
                  <a:gd name="T87" fmla="*/ 210 h 1206"/>
                  <a:gd name="T88" fmla="*/ 204 w 2048"/>
                  <a:gd name="T89" fmla="*/ 159 h 1206"/>
                  <a:gd name="T90" fmla="*/ 117 w 2048"/>
                  <a:gd name="T91" fmla="*/ 104 h 1206"/>
                  <a:gd name="T92" fmla="*/ 44 w 2048"/>
                  <a:gd name="T93" fmla="*/ 56 h 1206"/>
                  <a:gd name="T94" fmla="*/ 3 w 2048"/>
                  <a:gd name="T95" fmla="*/ 26 h 120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048" h="1206">
                    <a:moveTo>
                      <a:pt x="0" y="45"/>
                    </a:moveTo>
                    <a:lnTo>
                      <a:pt x="4" y="45"/>
                    </a:lnTo>
                    <a:lnTo>
                      <a:pt x="12" y="46"/>
                    </a:lnTo>
                    <a:lnTo>
                      <a:pt x="25" y="45"/>
                    </a:lnTo>
                    <a:lnTo>
                      <a:pt x="41" y="44"/>
                    </a:lnTo>
                    <a:lnTo>
                      <a:pt x="58" y="39"/>
                    </a:lnTo>
                    <a:lnTo>
                      <a:pt x="75" y="32"/>
                    </a:lnTo>
                    <a:lnTo>
                      <a:pt x="91" y="21"/>
                    </a:lnTo>
                    <a:lnTo>
                      <a:pt x="105" y="5"/>
                    </a:lnTo>
                    <a:lnTo>
                      <a:pt x="114" y="0"/>
                    </a:lnTo>
                    <a:lnTo>
                      <a:pt x="128" y="3"/>
                    </a:lnTo>
                    <a:lnTo>
                      <a:pt x="148" y="15"/>
                    </a:lnTo>
                    <a:lnTo>
                      <a:pt x="171" y="32"/>
                    </a:lnTo>
                    <a:lnTo>
                      <a:pt x="200" y="55"/>
                    </a:lnTo>
                    <a:lnTo>
                      <a:pt x="233" y="84"/>
                    </a:lnTo>
                    <a:lnTo>
                      <a:pt x="271" y="117"/>
                    </a:lnTo>
                    <a:lnTo>
                      <a:pt x="314" y="153"/>
                    </a:lnTo>
                    <a:lnTo>
                      <a:pt x="360" y="192"/>
                    </a:lnTo>
                    <a:lnTo>
                      <a:pt x="409" y="233"/>
                    </a:lnTo>
                    <a:lnTo>
                      <a:pt x="463" y="273"/>
                    </a:lnTo>
                    <a:lnTo>
                      <a:pt x="521" y="314"/>
                    </a:lnTo>
                    <a:lnTo>
                      <a:pt x="583" y="355"/>
                    </a:lnTo>
                    <a:lnTo>
                      <a:pt x="648" y="393"/>
                    </a:lnTo>
                    <a:lnTo>
                      <a:pt x="716" y="430"/>
                    </a:lnTo>
                    <a:lnTo>
                      <a:pt x="787" y="462"/>
                    </a:lnTo>
                    <a:lnTo>
                      <a:pt x="823" y="477"/>
                    </a:lnTo>
                    <a:lnTo>
                      <a:pt x="857" y="492"/>
                    </a:lnTo>
                    <a:lnTo>
                      <a:pt x="891" y="506"/>
                    </a:lnTo>
                    <a:lnTo>
                      <a:pt x="923" y="519"/>
                    </a:lnTo>
                    <a:lnTo>
                      <a:pt x="954" y="532"/>
                    </a:lnTo>
                    <a:lnTo>
                      <a:pt x="985" y="545"/>
                    </a:lnTo>
                    <a:lnTo>
                      <a:pt x="1014" y="556"/>
                    </a:lnTo>
                    <a:lnTo>
                      <a:pt x="1043" y="568"/>
                    </a:lnTo>
                    <a:lnTo>
                      <a:pt x="1070" y="579"/>
                    </a:lnTo>
                    <a:lnTo>
                      <a:pt x="1097" y="591"/>
                    </a:lnTo>
                    <a:lnTo>
                      <a:pt x="1123" y="601"/>
                    </a:lnTo>
                    <a:lnTo>
                      <a:pt x="1149" y="613"/>
                    </a:lnTo>
                    <a:lnTo>
                      <a:pt x="1173" y="623"/>
                    </a:lnTo>
                    <a:lnTo>
                      <a:pt x="1197" y="633"/>
                    </a:lnTo>
                    <a:lnTo>
                      <a:pt x="1221" y="644"/>
                    </a:lnTo>
                    <a:lnTo>
                      <a:pt x="1244" y="654"/>
                    </a:lnTo>
                    <a:lnTo>
                      <a:pt x="1266" y="664"/>
                    </a:lnTo>
                    <a:lnTo>
                      <a:pt x="1288" y="675"/>
                    </a:lnTo>
                    <a:lnTo>
                      <a:pt x="1310" y="685"/>
                    </a:lnTo>
                    <a:lnTo>
                      <a:pt x="1332" y="696"/>
                    </a:lnTo>
                    <a:lnTo>
                      <a:pt x="1352" y="706"/>
                    </a:lnTo>
                    <a:lnTo>
                      <a:pt x="1373" y="717"/>
                    </a:lnTo>
                    <a:lnTo>
                      <a:pt x="1394" y="728"/>
                    </a:lnTo>
                    <a:lnTo>
                      <a:pt x="1415" y="739"/>
                    </a:lnTo>
                    <a:lnTo>
                      <a:pt x="1435" y="751"/>
                    </a:lnTo>
                    <a:lnTo>
                      <a:pt x="1456" y="763"/>
                    </a:lnTo>
                    <a:lnTo>
                      <a:pt x="1477" y="776"/>
                    </a:lnTo>
                    <a:lnTo>
                      <a:pt x="1496" y="789"/>
                    </a:lnTo>
                    <a:lnTo>
                      <a:pt x="1517" y="803"/>
                    </a:lnTo>
                    <a:lnTo>
                      <a:pt x="1538" y="816"/>
                    </a:lnTo>
                    <a:lnTo>
                      <a:pt x="1560" y="831"/>
                    </a:lnTo>
                    <a:lnTo>
                      <a:pt x="1580" y="846"/>
                    </a:lnTo>
                    <a:lnTo>
                      <a:pt x="1609" y="867"/>
                    </a:lnTo>
                    <a:lnTo>
                      <a:pt x="1640" y="887"/>
                    </a:lnTo>
                    <a:lnTo>
                      <a:pt x="1674" y="907"/>
                    </a:lnTo>
                    <a:lnTo>
                      <a:pt x="1708" y="928"/>
                    </a:lnTo>
                    <a:lnTo>
                      <a:pt x="1744" y="948"/>
                    </a:lnTo>
                    <a:lnTo>
                      <a:pt x="1780" y="967"/>
                    </a:lnTo>
                    <a:lnTo>
                      <a:pt x="1817" y="986"/>
                    </a:lnTo>
                    <a:lnTo>
                      <a:pt x="1851" y="1003"/>
                    </a:lnTo>
                    <a:lnTo>
                      <a:pt x="1886" y="1018"/>
                    </a:lnTo>
                    <a:lnTo>
                      <a:pt x="1918" y="1032"/>
                    </a:lnTo>
                    <a:lnTo>
                      <a:pt x="1948" y="1043"/>
                    </a:lnTo>
                    <a:lnTo>
                      <a:pt x="1974" y="1051"/>
                    </a:lnTo>
                    <a:lnTo>
                      <a:pt x="1997" y="1058"/>
                    </a:lnTo>
                    <a:lnTo>
                      <a:pt x="2017" y="1061"/>
                    </a:lnTo>
                    <a:lnTo>
                      <a:pt x="2032" y="1061"/>
                    </a:lnTo>
                    <a:lnTo>
                      <a:pt x="2041" y="1057"/>
                    </a:lnTo>
                    <a:lnTo>
                      <a:pt x="2048" y="1053"/>
                    </a:lnTo>
                    <a:lnTo>
                      <a:pt x="2042" y="1059"/>
                    </a:lnTo>
                    <a:lnTo>
                      <a:pt x="2030" y="1074"/>
                    </a:lnTo>
                    <a:lnTo>
                      <a:pt x="2013" y="1096"/>
                    </a:lnTo>
                    <a:lnTo>
                      <a:pt x="1996" y="1123"/>
                    </a:lnTo>
                    <a:lnTo>
                      <a:pt x="1982" y="1150"/>
                    </a:lnTo>
                    <a:lnTo>
                      <a:pt x="1975" y="1179"/>
                    </a:lnTo>
                    <a:lnTo>
                      <a:pt x="1979" y="1206"/>
                    </a:lnTo>
                    <a:lnTo>
                      <a:pt x="1978" y="1206"/>
                    </a:lnTo>
                    <a:lnTo>
                      <a:pt x="1974" y="1206"/>
                    </a:lnTo>
                    <a:lnTo>
                      <a:pt x="1970" y="1206"/>
                    </a:lnTo>
                    <a:lnTo>
                      <a:pt x="1965" y="1206"/>
                    </a:lnTo>
                    <a:lnTo>
                      <a:pt x="1954" y="1201"/>
                    </a:lnTo>
                    <a:lnTo>
                      <a:pt x="1946" y="1191"/>
                    </a:lnTo>
                    <a:lnTo>
                      <a:pt x="1944" y="1171"/>
                    </a:lnTo>
                    <a:lnTo>
                      <a:pt x="1952" y="1140"/>
                    </a:lnTo>
                    <a:lnTo>
                      <a:pt x="1952" y="1139"/>
                    </a:lnTo>
                    <a:lnTo>
                      <a:pt x="1951" y="1133"/>
                    </a:lnTo>
                    <a:lnTo>
                      <a:pt x="1948" y="1126"/>
                    </a:lnTo>
                    <a:lnTo>
                      <a:pt x="1944" y="1118"/>
                    </a:lnTo>
                    <a:lnTo>
                      <a:pt x="1939" y="1109"/>
                    </a:lnTo>
                    <a:lnTo>
                      <a:pt x="1932" y="1100"/>
                    </a:lnTo>
                    <a:lnTo>
                      <a:pt x="1921" y="1091"/>
                    </a:lnTo>
                    <a:lnTo>
                      <a:pt x="1910" y="1084"/>
                    </a:lnTo>
                    <a:lnTo>
                      <a:pt x="1898" y="1078"/>
                    </a:lnTo>
                    <a:lnTo>
                      <a:pt x="1879" y="1068"/>
                    </a:lnTo>
                    <a:lnTo>
                      <a:pt x="1852" y="1053"/>
                    </a:lnTo>
                    <a:lnTo>
                      <a:pt x="1820" y="1034"/>
                    </a:lnTo>
                    <a:lnTo>
                      <a:pt x="1782" y="1013"/>
                    </a:lnTo>
                    <a:lnTo>
                      <a:pt x="1741" y="989"/>
                    </a:lnTo>
                    <a:lnTo>
                      <a:pt x="1696" y="965"/>
                    </a:lnTo>
                    <a:lnTo>
                      <a:pt x="1650" y="939"/>
                    </a:lnTo>
                    <a:lnTo>
                      <a:pt x="1602" y="912"/>
                    </a:lnTo>
                    <a:lnTo>
                      <a:pt x="1555" y="886"/>
                    </a:lnTo>
                    <a:lnTo>
                      <a:pt x="1509" y="860"/>
                    </a:lnTo>
                    <a:lnTo>
                      <a:pt x="1465" y="836"/>
                    </a:lnTo>
                    <a:lnTo>
                      <a:pt x="1425" y="814"/>
                    </a:lnTo>
                    <a:lnTo>
                      <a:pt x="1388" y="796"/>
                    </a:lnTo>
                    <a:lnTo>
                      <a:pt x="1357" y="780"/>
                    </a:lnTo>
                    <a:lnTo>
                      <a:pt x="1333" y="768"/>
                    </a:lnTo>
                    <a:lnTo>
                      <a:pt x="1309" y="758"/>
                    </a:lnTo>
                    <a:lnTo>
                      <a:pt x="1279" y="745"/>
                    </a:lnTo>
                    <a:lnTo>
                      <a:pt x="1243" y="731"/>
                    </a:lnTo>
                    <a:lnTo>
                      <a:pt x="1204" y="716"/>
                    </a:lnTo>
                    <a:lnTo>
                      <a:pt x="1161" y="699"/>
                    </a:lnTo>
                    <a:lnTo>
                      <a:pt x="1115" y="682"/>
                    </a:lnTo>
                    <a:lnTo>
                      <a:pt x="1068" y="662"/>
                    </a:lnTo>
                    <a:lnTo>
                      <a:pt x="1020" y="644"/>
                    </a:lnTo>
                    <a:lnTo>
                      <a:pt x="970" y="623"/>
                    </a:lnTo>
                    <a:lnTo>
                      <a:pt x="922" y="603"/>
                    </a:lnTo>
                    <a:lnTo>
                      <a:pt x="875" y="584"/>
                    </a:lnTo>
                    <a:lnTo>
                      <a:pt x="830" y="564"/>
                    </a:lnTo>
                    <a:lnTo>
                      <a:pt x="787" y="545"/>
                    </a:lnTo>
                    <a:lnTo>
                      <a:pt x="749" y="526"/>
                    </a:lnTo>
                    <a:lnTo>
                      <a:pt x="714" y="508"/>
                    </a:lnTo>
                    <a:lnTo>
                      <a:pt x="686" y="492"/>
                    </a:lnTo>
                    <a:lnTo>
                      <a:pt x="656" y="473"/>
                    </a:lnTo>
                    <a:lnTo>
                      <a:pt x="617" y="449"/>
                    </a:lnTo>
                    <a:lnTo>
                      <a:pt x="572" y="420"/>
                    </a:lnTo>
                    <a:lnTo>
                      <a:pt x="520" y="389"/>
                    </a:lnTo>
                    <a:lnTo>
                      <a:pt x="466" y="355"/>
                    </a:lnTo>
                    <a:lnTo>
                      <a:pt x="408" y="319"/>
                    </a:lnTo>
                    <a:lnTo>
                      <a:pt x="349" y="282"/>
                    </a:lnTo>
                    <a:lnTo>
                      <a:pt x="292" y="245"/>
                    </a:lnTo>
                    <a:lnTo>
                      <a:pt x="234" y="208"/>
                    </a:lnTo>
                    <a:lnTo>
                      <a:pt x="181" y="174"/>
                    </a:lnTo>
                    <a:lnTo>
                      <a:pt x="132" y="142"/>
                    </a:lnTo>
                    <a:lnTo>
                      <a:pt x="88" y="113"/>
                    </a:lnTo>
                    <a:lnTo>
                      <a:pt x="52" y="88"/>
                    </a:lnTo>
                    <a:lnTo>
                      <a:pt x="25" y="67"/>
                    </a:lnTo>
                    <a:lnTo>
                      <a:pt x="6" y="5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FFAA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Freeform 13">
                <a:extLst>
                  <a:ext uri="{FF2B5EF4-FFF2-40B4-BE49-F238E27FC236}">
                    <a16:creationId xmlns:a16="http://schemas.microsoft.com/office/drawing/2014/main" id="{55B3FDDE-F226-427D-8995-8512AE7F6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7" y="2772"/>
                <a:ext cx="211" cy="143"/>
              </a:xfrm>
              <a:custGeom>
                <a:avLst/>
                <a:gdLst>
                  <a:gd name="T0" fmla="*/ 206 w 421"/>
                  <a:gd name="T1" fmla="*/ 138 h 286"/>
                  <a:gd name="T2" fmla="*/ 198 w 421"/>
                  <a:gd name="T3" fmla="*/ 142 h 286"/>
                  <a:gd name="T4" fmla="*/ 187 w 421"/>
                  <a:gd name="T5" fmla="*/ 143 h 286"/>
                  <a:gd name="T6" fmla="*/ 172 w 421"/>
                  <a:gd name="T7" fmla="*/ 141 h 286"/>
                  <a:gd name="T8" fmla="*/ 156 w 421"/>
                  <a:gd name="T9" fmla="*/ 137 h 286"/>
                  <a:gd name="T10" fmla="*/ 137 w 421"/>
                  <a:gd name="T11" fmla="*/ 131 h 286"/>
                  <a:gd name="T12" fmla="*/ 117 w 421"/>
                  <a:gd name="T13" fmla="*/ 122 h 286"/>
                  <a:gd name="T14" fmla="*/ 96 w 421"/>
                  <a:gd name="T15" fmla="*/ 111 h 286"/>
                  <a:gd name="T16" fmla="*/ 75 w 421"/>
                  <a:gd name="T17" fmla="*/ 98 h 286"/>
                  <a:gd name="T18" fmla="*/ 55 w 421"/>
                  <a:gd name="T19" fmla="*/ 84 h 286"/>
                  <a:gd name="T20" fmla="*/ 38 w 421"/>
                  <a:gd name="T21" fmla="*/ 70 h 286"/>
                  <a:gd name="T22" fmla="*/ 24 w 421"/>
                  <a:gd name="T23" fmla="*/ 56 h 286"/>
                  <a:gd name="T24" fmla="*/ 13 w 421"/>
                  <a:gd name="T25" fmla="*/ 43 h 286"/>
                  <a:gd name="T26" fmla="*/ 5 w 421"/>
                  <a:gd name="T27" fmla="*/ 31 h 286"/>
                  <a:gd name="T28" fmla="*/ 1 w 421"/>
                  <a:gd name="T29" fmla="*/ 20 h 286"/>
                  <a:gd name="T30" fmla="*/ 0 w 421"/>
                  <a:gd name="T31" fmla="*/ 11 h 286"/>
                  <a:gd name="T32" fmla="*/ 4 w 421"/>
                  <a:gd name="T33" fmla="*/ 5 h 286"/>
                  <a:gd name="T34" fmla="*/ 12 w 421"/>
                  <a:gd name="T35" fmla="*/ 1 h 286"/>
                  <a:gd name="T36" fmla="*/ 24 w 421"/>
                  <a:gd name="T37" fmla="*/ 0 h 286"/>
                  <a:gd name="T38" fmla="*/ 38 w 421"/>
                  <a:gd name="T39" fmla="*/ 1 h 286"/>
                  <a:gd name="T40" fmla="*/ 55 w 421"/>
                  <a:gd name="T41" fmla="*/ 6 h 286"/>
                  <a:gd name="T42" fmla="*/ 74 w 421"/>
                  <a:gd name="T43" fmla="*/ 12 h 286"/>
                  <a:gd name="T44" fmla="*/ 94 w 421"/>
                  <a:gd name="T45" fmla="*/ 22 h 286"/>
                  <a:gd name="T46" fmla="*/ 115 w 421"/>
                  <a:gd name="T47" fmla="*/ 32 h 286"/>
                  <a:gd name="T48" fmla="*/ 136 w 421"/>
                  <a:gd name="T49" fmla="*/ 46 h 286"/>
                  <a:gd name="T50" fmla="*/ 156 w 421"/>
                  <a:gd name="T51" fmla="*/ 59 h 286"/>
                  <a:gd name="T52" fmla="*/ 172 w 421"/>
                  <a:gd name="T53" fmla="*/ 73 h 286"/>
                  <a:gd name="T54" fmla="*/ 187 w 421"/>
                  <a:gd name="T55" fmla="*/ 87 h 286"/>
                  <a:gd name="T56" fmla="*/ 198 w 421"/>
                  <a:gd name="T57" fmla="*/ 100 h 286"/>
                  <a:gd name="T58" fmla="*/ 206 w 421"/>
                  <a:gd name="T59" fmla="*/ 112 h 286"/>
                  <a:gd name="T60" fmla="*/ 210 w 421"/>
                  <a:gd name="T61" fmla="*/ 122 h 286"/>
                  <a:gd name="T62" fmla="*/ 211 w 421"/>
                  <a:gd name="T63" fmla="*/ 132 h 28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21" h="286">
                    <a:moveTo>
                      <a:pt x="418" y="269"/>
                    </a:moveTo>
                    <a:lnTo>
                      <a:pt x="412" y="275"/>
                    </a:lnTo>
                    <a:lnTo>
                      <a:pt x="405" y="280"/>
                    </a:lnTo>
                    <a:lnTo>
                      <a:pt x="396" y="283"/>
                    </a:lnTo>
                    <a:lnTo>
                      <a:pt x="386" y="286"/>
                    </a:lnTo>
                    <a:lnTo>
                      <a:pt x="373" y="286"/>
                    </a:lnTo>
                    <a:lnTo>
                      <a:pt x="359" y="284"/>
                    </a:lnTo>
                    <a:lnTo>
                      <a:pt x="344" y="282"/>
                    </a:lnTo>
                    <a:lnTo>
                      <a:pt x="328" y="279"/>
                    </a:lnTo>
                    <a:lnTo>
                      <a:pt x="311" y="274"/>
                    </a:lnTo>
                    <a:lnTo>
                      <a:pt x="292" y="268"/>
                    </a:lnTo>
                    <a:lnTo>
                      <a:pt x="274" y="261"/>
                    </a:lnTo>
                    <a:lnTo>
                      <a:pt x="254" y="253"/>
                    </a:lnTo>
                    <a:lnTo>
                      <a:pt x="234" y="243"/>
                    </a:lnTo>
                    <a:lnTo>
                      <a:pt x="213" y="233"/>
                    </a:lnTo>
                    <a:lnTo>
                      <a:pt x="192" y="221"/>
                    </a:lnTo>
                    <a:lnTo>
                      <a:pt x="170" y="208"/>
                    </a:lnTo>
                    <a:lnTo>
                      <a:pt x="150" y="195"/>
                    </a:lnTo>
                    <a:lnTo>
                      <a:pt x="129" y="181"/>
                    </a:lnTo>
                    <a:lnTo>
                      <a:pt x="110" y="167"/>
                    </a:lnTo>
                    <a:lnTo>
                      <a:pt x="92" y="153"/>
                    </a:lnTo>
                    <a:lnTo>
                      <a:pt x="76" y="139"/>
                    </a:lnTo>
                    <a:lnTo>
                      <a:pt x="61" y="125"/>
                    </a:lnTo>
                    <a:lnTo>
                      <a:pt x="47" y="112"/>
                    </a:lnTo>
                    <a:lnTo>
                      <a:pt x="36" y="99"/>
                    </a:lnTo>
                    <a:lnTo>
                      <a:pt x="25" y="86"/>
                    </a:lnTo>
                    <a:lnTo>
                      <a:pt x="16" y="74"/>
                    </a:lnTo>
                    <a:lnTo>
                      <a:pt x="9" y="62"/>
                    </a:lnTo>
                    <a:lnTo>
                      <a:pt x="4" y="51"/>
                    </a:lnTo>
                    <a:lnTo>
                      <a:pt x="1" y="40"/>
                    </a:lnTo>
                    <a:lnTo>
                      <a:pt x="0" y="31"/>
                    </a:lnTo>
                    <a:lnTo>
                      <a:pt x="0" y="22"/>
                    </a:lnTo>
                    <a:lnTo>
                      <a:pt x="3" y="15"/>
                    </a:lnTo>
                    <a:lnTo>
                      <a:pt x="8" y="9"/>
                    </a:lnTo>
                    <a:lnTo>
                      <a:pt x="16" y="5"/>
                    </a:lnTo>
                    <a:lnTo>
                      <a:pt x="24" y="1"/>
                    </a:lnTo>
                    <a:lnTo>
                      <a:pt x="36" y="0"/>
                    </a:lnTo>
                    <a:lnTo>
                      <a:pt x="47" y="0"/>
                    </a:lnTo>
                    <a:lnTo>
                      <a:pt x="61" y="0"/>
                    </a:lnTo>
                    <a:lnTo>
                      <a:pt x="76" y="2"/>
                    </a:lnTo>
                    <a:lnTo>
                      <a:pt x="92" y="6"/>
                    </a:lnTo>
                    <a:lnTo>
                      <a:pt x="109" y="11"/>
                    </a:lnTo>
                    <a:lnTo>
                      <a:pt x="128" y="17"/>
                    </a:lnTo>
                    <a:lnTo>
                      <a:pt x="147" y="24"/>
                    </a:lnTo>
                    <a:lnTo>
                      <a:pt x="167" y="32"/>
                    </a:lnTo>
                    <a:lnTo>
                      <a:pt x="188" y="43"/>
                    </a:lnTo>
                    <a:lnTo>
                      <a:pt x="208" y="53"/>
                    </a:lnTo>
                    <a:lnTo>
                      <a:pt x="229" y="64"/>
                    </a:lnTo>
                    <a:lnTo>
                      <a:pt x="251" y="77"/>
                    </a:lnTo>
                    <a:lnTo>
                      <a:pt x="272" y="91"/>
                    </a:lnTo>
                    <a:lnTo>
                      <a:pt x="291" y="104"/>
                    </a:lnTo>
                    <a:lnTo>
                      <a:pt x="311" y="117"/>
                    </a:lnTo>
                    <a:lnTo>
                      <a:pt x="328" y="131"/>
                    </a:lnTo>
                    <a:lnTo>
                      <a:pt x="344" y="146"/>
                    </a:lnTo>
                    <a:lnTo>
                      <a:pt x="359" y="159"/>
                    </a:lnTo>
                    <a:lnTo>
                      <a:pt x="373" y="173"/>
                    </a:lnTo>
                    <a:lnTo>
                      <a:pt x="386" y="187"/>
                    </a:lnTo>
                    <a:lnTo>
                      <a:pt x="396" y="199"/>
                    </a:lnTo>
                    <a:lnTo>
                      <a:pt x="405" y="212"/>
                    </a:lnTo>
                    <a:lnTo>
                      <a:pt x="412" y="223"/>
                    </a:lnTo>
                    <a:lnTo>
                      <a:pt x="417" y="234"/>
                    </a:lnTo>
                    <a:lnTo>
                      <a:pt x="420" y="244"/>
                    </a:lnTo>
                    <a:lnTo>
                      <a:pt x="421" y="253"/>
                    </a:lnTo>
                    <a:lnTo>
                      <a:pt x="421" y="263"/>
                    </a:lnTo>
                    <a:lnTo>
                      <a:pt x="418" y="269"/>
                    </a:lnTo>
                    <a:close/>
                  </a:path>
                </a:pathLst>
              </a:custGeom>
              <a:solidFill>
                <a:srgbClr val="FFB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5" name="Freeform 14">
                <a:extLst>
                  <a:ext uri="{FF2B5EF4-FFF2-40B4-BE49-F238E27FC236}">
                    <a16:creationId xmlns:a16="http://schemas.microsoft.com/office/drawing/2014/main" id="{E2E9CD5E-4AF5-423D-96E2-CFAE93623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4" y="2781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1 w 1"/>
                  <a:gd name="T13" fmla="*/ 0 h 1"/>
                  <a:gd name="T14" fmla="*/ 0 w 1"/>
                  <a:gd name="T15" fmla="*/ 0 h 1"/>
                  <a:gd name="T16" fmla="*/ 0 w 1"/>
                  <a:gd name="T17" fmla="*/ 1 h 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Freeform 15">
                <a:extLst>
                  <a:ext uri="{FF2B5EF4-FFF2-40B4-BE49-F238E27FC236}">
                    <a16:creationId xmlns:a16="http://schemas.microsoft.com/office/drawing/2014/main" id="{85B73D85-C273-468E-8388-1E6D91BD9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4" y="2674"/>
                <a:ext cx="1086" cy="726"/>
              </a:xfrm>
              <a:custGeom>
                <a:avLst/>
                <a:gdLst>
                  <a:gd name="T0" fmla="*/ 937 w 2172"/>
                  <a:gd name="T1" fmla="*/ 555 h 1452"/>
                  <a:gd name="T2" fmla="*/ 841 w 2172"/>
                  <a:gd name="T3" fmla="*/ 493 h 1452"/>
                  <a:gd name="T4" fmla="*/ 768 w 2172"/>
                  <a:gd name="T5" fmla="*/ 444 h 1452"/>
                  <a:gd name="T6" fmla="*/ 722 w 2172"/>
                  <a:gd name="T7" fmla="*/ 411 h 1452"/>
                  <a:gd name="T8" fmla="*/ 627 w 2172"/>
                  <a:gd name="T9" fmla="*/ 333 h 1452"/>
                  <a:gd name="T10" fmla="*/ 512 w 2172"/>
                  <a:gd name="T11" fmla="*/ 244 h 1452"/>
                  <a:gd name="T12" fmla="*/ 450 w 2172"/>
                  <a:gd name="T13" fmla="*/ 205 h 1452"/>
                  <a:gd name="T14" fmla="*/ 421 w 2172"/>
                  <a:gd name="T15" fmla="*/ 187 h 1452"/>
                  <a:gd name="T16" fmla="*/ 342 w 2172"/>
                  <a:gd name="T17" fmla="*/ 139 h 1452"/>
                  <a:gd name="T18" fmla="*/ 393 w 2172"/>
                  <a:gd name="T19" fmla="*/ 229 h 1452"/>
                  <a:gd name="T20" fmla="*/ 357 w 2172"/>
                  <a:gd name="T21" fmla="*/ 228 h 1452"/>
                  <a:gd name="T22" fmla="*/ 299 w 2172"/>
                  <a:gd name="T23" fmla="*/ 226 h 1452"/>
                  <a:gd name="T24" fmla="*/ 378 w 2172"/>
                  <a:gd name="T25" fmla="*/ 252 h 1452"/>
                  <a:gd name="T26" fmla="*/ 409 w 2172"/>
                  <a:gd name="T27" fmla="*/ 210 h 1452"/>
                  <a:gd name="T28" fmla="*/ 434 w 2172"/>
                  <a:gd name="T29" fmla="*/ 218 h 1452"/>
                  <a:gd name="T30" fmla="*/ 568 w 2172"/>
                  <a:gd name="T31" fmla="*/ 311 h 1452"/>
                  <a:gd name="T32" fmla="*/ 681 w 2172"/>
                  <a:gd name="T33" fmla="*/ 403 h 1452"/>
                  <a:gd name="T34" fmla="*/ 1026 w 2172"/>
                  <a:gd name="T35" fmla="*/ 631 h 1452"/>
                  <a:gd name="T36" fmla="*/ 1053 w 2172"/>
                  <a:gd name="T37" fmla="*/ 609 h 1452"/>
                  <a:gd name="T38" fmla="*/ 1066 w 2172"/>
                  <a:gd name="T39" fmla="*/ 629 h 1452"/>
                  <a:gd name="T40" fmla="*/ 1052 w 2172"/>
                  <a:gd name="T41" fmla="*/ 660 h 1452"/>
                  <a:gd name="T42" fmla="*/ 1015 w 2172"/>
                  <a:gd name="T43" fmla="*/ 704 h 1452"/>
                  <a:gd name="T44" fmla="*/ 999 w 2172"/>
                  <a:gd name="T45" fmla="*/ 703 h 1452"/>
                  <a:gd name="T46" fmla="*/ 941 w 2172"/>
                  <a:gd name="T47" fmla="*/ 629 h 1452"/>
                  <a:gd name="T48" fmla="*/ 856 w 2172"/>
                  <a:gd name="T49" fmla="*/ 580 h 1452"/>
                  <a:gd name="T50" fmla="*/ 820 w 2172"/>
                  <a:gd name="T51" fmla="*/ 559 h 1452"/>
                  <a:gd name="T52" fmla="*/ 755 w 2172"/>
                  <a:gd name="T53" fmla="*/ 523 h 1452"/>
                  <a:gd name="T54" fmla="*/ 714 w 2172"/>
                  <a:gd name="T55" fmla="*/ 503 h 1452"/>
                  <a:gd name="T56" fmla="*/ 661 w 2172"/>
                  <a:gd name="T57" fmla="*/ 481 h 1452"/>
                  <a:gd name="T58" fmla="*/ 518 w 2172"/>
                  <a:gd name="T59" fmla="*/ 421 h 1452"/>
                  <a:gd name="T60" fmla="*/ 356 w 2172"/>
                  <a:gd name="T61" fmla="*/ 341 h 1452"/>
                  <a:gd name="T62" fmla="*/ 145 w 2172"/>
                  <a:gd name="T63" fmla="*/ 211 h 1452"/>
                  <a:gd name="T64" fmla="*/ 25 w 2172"/>
                  <a:gd name="T65" fmla="*/ 130 h 1452"/>
                  <a:gd name="T66" fmla="*/ 24 w 2172"/>
                  <a:gd name="T67" fmla="*/ 102 h 1452"/>
                  <a:gd name="T68" fmla="*/ 66 w 2172"/>
                  <a:gd name="T69" fmla="*/ 33 h 1452"/>
                  <a:gd name="T70" fmla="*/ 115 w 2172"/>
                  <a:gd name="T71" fmla="*/ 24 h 1452"/>
                  <a:gd name="T72" fmla="*/ 141 w 2172"/>
                  <a:gd name="T73" fmla="*/ 40 h 1452"/>
                  <a:gd name="T74" fmla="*/ 212 w 2172"/>
                  <a:gd name="T75" fmla="*/ 83 h 1452"/>
                  <a:gd name="T76" fmla="*/ 190 w 2172"/>
                  <a:gd name="T77" fmla="*/ 102 h 1452"/>
                  <a:gd name="T78" fmla="*/ 269 w 2172"/>
                  <a:gd name="T79" fmla="*/ 184 h 1452"/>
                  <a:gd name="T80" fmla="*/ 210 w 2172"/>
                  <a:gd name="T81" fmla="*/ 110 h 1452"/>
                  <a:gd name="T82" fmla="*/ 294 w 2172"/>
                  <a:gd name="T83" fmla="*/ 110 h 1452"/>
                  <a:gd name="T84" fmla="*/ 168 w 2172"/>
                  <a:gd name="T85" fmla="*/ 34 h 1452"/>
                  <a:gd name="T86" fmla="*/ 134 w 2172"/>
                  <a:gd name="T87" fmla="*/ 13 h 1452"/>
                  <a:gd name="T88" fmla="*/ 68 w 2172"/>
                  <a:gd name="T89" fmla="*/ 7 h 1452"/>
                  <a:gd name="T90" fmla="*/ 29 w 2172"/>
                  <a:gd name="T91" fmla="*/ 53 h 1452"/>
                  <a:gd name="T92" fmla="*/ 0 w 2172"/>
                  <a:gd name="T93" fmla="*/ 116 h 1452"/>
                  <a:gd name="T94" fmla="*/ 65 w 2172"/>
                  <a:gd name="T95" fmla="*/ 185 h 1452"/>
                  <a:gd name="T96" fmla="*/ 300 w 2172"/>
                  <a:gd name="T97" fmla="*/ 330 h 1452"/>
                  <a:gd name="T98" fmla="*/ 430 w 2172"/>
                  <a:gd name="T99" fmla="*/ 403 h 1452"/>
                  <a:gd name="T100" fmla="*/ 600 w 2172"/>
                  <a:gd name="T101" fmla="*/ 478 h 1452"/>
                  <a:gd name="T102" fmla="*/ 690 w 2172"/>
                  <a:gd name="T103" fmla="*/ 513 h 1452"/>
                  <a:gd name="T104" fmla="*/ 759 w 2172"/>
                  <a:gd name="T105" fmla="*/ 547 h 1452"/>
                  <a:gd name="T106" fmla="*/ 829 w 2172"/>
                  <a:gd name="T107" fmla="*/ 586 h 1452"/>
                  <a:gd name="T108" fmla="*/ 939 w 2172"/>
                  <a:gd name="T109" fmla="*/ 649 h 1452"/>
                  <a:gd name="T110" fmla="*/ 975 w 2172"/>
                  <a:gd name="T111" fmla="*/ 685 h 1452"/>
                  <a:gd name="T112" fmla="*/ 999 w 2172"/>
                  <a:gd name="T113" fmla="*/ 725 h 1452"/>
                  <a:gd name="T114" fmla="*/ 1031 w 2172"/>
                  <a:gd name="T115" fmla="*/ 718 h 1452"/>
                  <a:gd name="T116" fmla="*/ 1060 w 2172"/>
                  <a:gd name="T117" fmla="*/ 685 h 1452"/>
                  <a:gd name="T118" fmla="*/ 1082 w 2172"/>
                  <a:gd name="T119" fmla="*/ 645 h 1452"/>
                  <a:gd name="T120" fmla="*/ 1085 w 2172"/>
                  <a:gd name="T121" fmla="*/ 616 h 1452"/>
                  <a:gd name="T122" fmla="*/ 1063 w 2172"/>
                  <a:gd name="T123" fmla="*/ 592 h 1452"/>
                  <a:gd name="T124" fmla="*/ 1022 w 2172"/>
                  <a:gd name="T125" fmla="*/ 604 h 145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2172" h="1452">
                    <a:moveTo>
                      <a:pt x="2044" y="1208"/>
                    </a:moveTo>
                    <a:lnTo>
                      <a:pt x="2032" y="1201"/>
                    </a:lnTo>
                    <a:lnTo>
                      <a:pt x="2015" y="1193"/>
                    </a:lnTo>
                    <a:lnTo>
                      <a:pt x="1996" y="1182"/>
                    </a:lnTo>
                    <a:lnTo>
                      <a:pt x="1974" y="1169"/>
                    </a:lnTo>
                    <a:lnTo>
                      <a:pt x="1951" y="1155"/>
                    </a:lnTo>
                    <a:lnTo>
                      <a:pt x="1926" y="1140"/>
                    </a:lnTo>
                    <a:lnTo>
                      <a:pt x="1899" y="1125"/>
                    </a:lnTo>
                    <a:lnTo>
                      <a:pt x="1873" y="1109"/>
                    </a:lnTo>
                    <a:lnTo>
                      <a:pt x="1846" y="1092"/>
                    </a:lnTo>
                    <a:lnTo>
                      <a:pt x="1820" y="1076"/>
                    </a:lnTo>
                    <a:lnTo>
                      <a:pt x="1794" y="1060"/>
                    </a:lnTo>
                    <a:lnTo>
                      <a:pt x="1770" y="1045"/>
                    </a:lnTo>
                    <a:lnTo>
                      <a:pt x="1748" y="1031"/>
                    </a:lnTo>
                    <a:lnTo>
                      <a:pt x="1727" y="1017"/>
                    </a:lnTo>
                    <a:lnTo>
                      <a:pt x="1710" y="1005"/>
                    </a:lnTo>
                    <a:lnTo>
                      <a:pt x="1696" y="996"/>
                    </a:lnTo>
                    <a:lnTo>
                      <a:pt x="1681" y="986"/>
                    </a:lnTo>
                    <a:lnTo>
                      <a:pt x="1665" y="974"/>
                    </a:lnTo>
                    <a:lnTo>
                      <a:pt x="1649" y="963"/>
                    </a:lnTo>
                    <a:lnTo>
                      <a:pt x="1632" y="951"/>
                    </a:lnTo>
                    <a:lnTo>
                      <a:pt x="1615" y="940"/>
                    </a:lnTo>
                    <a:lnTo>
                      <a:pt x="1597" y="928"/>
                    </a:lnTo>
                    <a:lnTo>
                      <a:pt x="1581" y="918"/>
                    </a:lnTo>
                    <a:lnTo>
                      <a:pt x="1565" y="906"/>
                    </a:lnTo>
                    <a:lnTo>
                      <a:pt x="1550" y="897"/>
                    </a:lnTo>
                    <a:lnTo>
                      <a:pt x="1536" y="888"/>
                    </a:lnTo>
                    <a:lnTo>
                      <a:pt x="1524" y="879"/>
                    </a:lnTo>
                    <a:lnTo>
                      <a:pt x="1512" y="872"/>
                    </a:lnTo>
                    <a:lnTo>
                      <a:pt x="1504" y="866"/>
                    </a:lnTo>
                    <a:lnTo>
                      <a:pt x="1497" y="861"/>
                    </a:lnTo>
                    <a:lnTo>
                      <a:pt x="1493" y="859"/>
                    </a:lnTo>
                    <a:lnTo>
                      <a:pt x="1491" y="858"/>
                    </a:lnTo>
                    <a:lnTo>
                      <a:pt x="1478" y="848"/>
                    </a:lnTo>
                    <a:lnTo>
                      <a:pt x="1461" y="836"/>
                    </a:lnTo>
                    <a:lnTo>
                      <a:pt x="1444" y="822"/>
                    </a:lnTo>
                    <a:lnTo>
                      <a:pt x="1426" y="807"/>
                    </a:lnTo>
                    <a:lnTo>
                      <a:pt x="1406" y="791"/>
                    </a:lnTo>
                    <a:lnTo>
                      <a:pt x="1385" y="774"/>
                    </a:lnTo>
                    <a:lnTo>
                      <a:pt x="1364" y="757"/>
                    </a:lnTo>
                    <a:lnTo>
                      <a:pt x="1341" y="737"/>
                    </a:lnTo>
                    <a:lnTo>
                      <a:pt x="1320" y="720"/>
                    </a:lnTo>
                    <a:lnTo>
                      <a:pt x="1298" y="703"/>
                    </a:lnTo>
                    <a:lnTo>
                      <a:pt x="1276" y="684"/>
                    </a:lnTo>
                    <a:lnTo>
                      <a:pt x="1253" y="665"/>
                    </a:lnTo>
                    <a:lnTo>
                      <a:pt x="1229" y="646"/>
                    </a:lnTo>
                    <a:lnTo>
                      <a:pt x="1205" y="627"/>
                    </a:lnTo>
                    <a:lnTo>
                      <a:pt x="1180" y="606"/>
                    </a:lnTo>
                    <a:lnTo>
                      <a:pt x="1155" y="586"/>
                    </a:lnTo>
                    <a:lnTo>
                      <a:pt x="1129" y="567"/>
                    </a:lnTo>
                    <a:lnTo>
                      <a:pt x="1103" y="547"/>
                    </a:lnTo>
                    <a:lnTo>
                      <a:pt x="1076" y="526"/>
                    </a:lnTo>
                    <a:lnTo>
                      <a:pt x="1049" y="507"/>
                    </a:lnTo>
                    <a:lnTo>
                      <a:pt x="1023" y="488"/>
                    </a:lnTo>
                    <a:lnTo>
                      <a:pt x="995" y="469"/>
                    </a:lnTo>
                    <a:lnTo>
                      <a:pt x="967" y="450"/>
                    </a:lnTo>
                    <a:lnTo>
                      <a:pt x="940" y="433"/>
                    </a:lnTo>
                    <a:lnTo>
                      <a:pt x="933" y="430"/>
                    </a:lnTo>
                    <a:lnTo>
                      <a:pt x="927" y="425"/>
                    </a:lnTo>
                    <a:lnTo>
                      <a:pt x="920" y="422"/>
                    </a:lnTo>
                    <a:lnTo>
                      <a:pt x="913" y="417"/>
                    </a:lnTo>
                    <a:lnTo>
                      <a:pt x="906" y="413"/>
                    </a:lnTo>
                    <a:lnTo>
                      <a:pt x="899" y="409"/>
                    </a:lnTo>
                    <a:lnTo>
                      <a:pt x="894" y="405"/>
                    </a:lnTo>
                    <a:lnTo>
                      <a:pt x="887" y="402"/>
                    </a:lnTo>
                    <a:lnTo>
                      <a:pt x="886" y="401"/>
                    </a:lnTo>
                    <a:lnTo>
                      <a:pt x="882" y="400"/>
                    </a:lnTo>
                    <a:lnTo>
                      <a:pt x="878" y="396"/>
                    </a:lnTo>
                    <a:lnTo>
                      <a:pt x="871" y="392"/>
                    </a:lnTo>
                    <a:lnTo>
                      <a:pt x="863" y="387"/>
                    </a:lnTo>
                    <a:lnTo>
                      <a:pt x="852" y="380"/>
                    </a:lnTo>
                    <a:lnTo>
                      <a:pt x="841" y="373"/>
                    </a:lnTo>
                    <a:lnTo>
                      <a:pt x="827" y="365"/>
                    </a:lnTo>
                    <a:lnTo>
                      <a:pt x="813" y="356"/>
                    </a:lnTo>
                    <a:lnTo>
                      <a:pt x="797" y="347"/>
                    </a:lnTo>
                    <a:lnTo>
                      <a:pt x="780" y="336"/>
                    </a:lnTo>
                    <a:lnTo>
                      <a:pt x="762" y="326"/>
                    </a:lnTo>
                    <a:lnTo>
                      <a:pt x="744" y="314"/>
                    </a:lnTo>
                    <a:lnTo>
                      <a:pt x="724" y="303"/>
                    </a:lnTo>
                    <a:lnTo>
                      <a:pt x="704" y="290"/>
                    </a:lnTo>
                    <a:lnTo>
                      <a:pt x="683" y="278"/>
                    </a:lnTo>
                    <a:lnTo>
                      <a:pt x="661" y="312"/>
                    </a:lnTo>
                    <a:lnTo>
                      <a:pt x="693" y="336"/>
                    </a:lnTo>
                    <a:lnTo>
                      <a:pt x="721" y="360"/>
                    </a:lnTo>
                    <a:lnTo>
                      <a:pt x="744" y="382"/>
                    </a:lnTo>
                    <a:lnTo>
                      <a:pt x="761" y="403"/>
                    </a:lnTo>
                    <a:lnTo>
                      <a:pt x="775" y="422"/>
                    </a:lnTo>
                    <a:lnTo>
                      <a:pt x="783" y="438"/>
                    </a:lnTo>
                    <a:lnTo>
                      <a:pt x="787" y="449"/>
                    </a:lnTo>
                    <a:lnTo>
                      <a:pt x="785" y="457"/>
                    </a:lnTo>
                    <a:lnTo>
                      <a:pt x="783" y="460"/>
                    </a:lnTo>
                    <a:lnTo>
                      <a:pt x="779" y="462"/>
                    </a:lnTo>
                    <a:lnTo>
                      <a:pt x="773" y="463"/>
                    </a:lnTo>
                    <a:lnTo>
                      <a:pt x="766" y="464"/>
                    </a:lnTo>
                    <a:lnTo>
                      <a:pt x="758" y="464"/>
                    </a:lnTo>
                    <a:lnTo>
                      <a:pt x="749" y="463"/>
                    </a:lnTo>
                    <a:lnTo>
                      <a:pt x="738" y="462"/>
                    </a:lnTo>
                    <a:lnTo>
                      <a:pt x="727" y="460"/>
                    </a:lnTo>
                    <a:lnTo>
                      <a:pt x="714" y="456"/>
                    </a:lnTo>
                    <a:lnTo>
                      <a:pt x="700" y="453"/>
                    </a:lnTo>
                    <a:lnTo>
                      <a:pt x="685" y="448"/>
                    </a:lnTo>
                    <a:lnTo>
                      <a:pt x="670" y="441"/>
                    </a:lnTo>
                    <a:lnTo>
                      <a:pt x="653" y="434"/>
                    </a:lnTo>
                    <a:lnTo>
                      <a:pt x="637" y="426"/>
                    </a:lnTo>
                    <a:lnTo>
                      <a:pt x="618" y="418"/>
                    </a:lnTo>
                    <a:lnTo>
                      <a:pt x="600" y="408"/>
                    </a:lnTo>
                    <a:lnTo>
                      <a:pt x="579" y="441"/>
                    </a:lnTo>
                    <a:lnTo>
                      <a:pt x="598" y="451"/>
                    </a:lnTo>
                    <a:lnTo>
                      <a:pt x="617" y="461"/>
                    </a:lnTo>
                    <a:lnTo>
                      <a:pt x="636" y="470"/>
                    </a:lnTo>
                    <a:lnTo>
                      <a:pt x="654" y="478"/>
                    </a:lnTo>
                    <a:lnTo>
                      <a:pt x="673" y="485"/>
                    </a:lnTo>
                    <a:lnTo>
                      <a:pt x="691" y="491"/>
                    </a:lnTo>
                    <a:lnTo>
                      <a:pt x="708" y="495"/>
                    </a:lnTo>
                    <a:lnTo>
                      <a:pt x="726" y="499"/>
                    </a:lnTo>
                    <a:lnTo>
                      <a:pt x="741" y="502"/>
                    </a:lnTo>
                    <a:lnTo>
                      <a:pt x="755" y="503"/>
                    </a:lnTo>
                    <a:lnTo>
                      <a:pt x="769" y="503"/>
                    </a:lnTo>
                    <a:lnTo>
                      <a:pt x="782" y="501"/>
                    </a:lnTo>
                    <a:lnTo>
                      <a:pt x="793" y="498"/>
                    </a:lnTo>
                    <a:lnTo>
                      <a:pt x="804" y="493"/>
                    </a:lnTo>
                    <a:lnTo>
                      <a:pt x="812" y="486"/>
                    </a:lnTo>
                    <a:lnTo>
                      <a:pt x="819" y="478"/>
                    </a:lnTo>
                    <a:lnTo>
                      <a:pt x="825" y="461"/>
                    </a:lnTo>
                    <a:lnTo>
                      <a:pt x="825" y="441"/>
                    </a:lnTo>
                    <a:lnTo>
                      <a:pt x="818" y="420"/>
                    </a:lnTo>
                    <a:lnTo>
                      <a:pt x="806" y="398"/>
                    </a:lnTo>
                    <a:lnTo>
                      <a:pt x="820" y="407"/>
                    </a:lnTo>
                    <a:lnTo>
                      <a:pt x="831" y="413"/>
                    </a:lnTo>
                    <a:lnTo>
                      <a:pt x="842" y="420"/>
                    </a:lnTo>
                    <a:lnTo>
                      <a:pt x="851" y="425"/>
                    </a:lnTo>
                    <a:lnTo>
                      <a:pt x="858" y="430"/>
                    </a:lnTo>
                    <a:lnTo>
                      <a:pt x="863" y="433"/>
                    </a:lnTo>
                    <a:lnTo>
                      <a:pt x="866" y="434"/>
                    </a:lnTo>
                    <a:lnTo>
                      <a:pt x="867" y="435"/>
                    </a:lnTo>
                    <a:lnTo>
                      <a:pt x="897" y="454"/>
                    </a:lnTo>
                    <a:lnTo>
                      <a:pt x="928" y="472"/>
                    </a:lnTo>
                    <a:lnTo>
                      <a:pt x="958" y="493"/>
                    </a:lnTo>
                    <a:lnTo>
                      <a:pt x="989" y="514"/>
                    </a:lnTo>
                    <a:lnTo>
                      <a:pt x="1019" y="534"/>
                    </a:lnTo>
                    <a:lnTo>
                      <a:pt x="1048" y="556"/>
                    </a:lnTo>
                    <a:lnTo>
                      <a:pt x="1078" y="577"/>
                    </a:lnTo>
                    <a:lnTo>
                      <a:pt x="1107" y="600"/>
                    </a:lnTo>
                    <a:lnTo>
                      <a:pt x="1136" y="622"/>
                    </a:lnTo>
                    <a:lnTo>
                      <a:pt x="1163" y="644"/>
                    </a:lnTo>
                    <a:lnTo>
                      <a:pt x="1191" y="666"/>
                    </a:lnTo>
                    <a:lnTo>
                      <a:pt x="1217" y="688"/>
                    </a:lnTo>
                    <a:lnTo>
                      <a:pt x="1243" y="708"/>
                    </a:lnTo>
                    <a:lnTo>
                      <a:pt x="1268" y="729"/>
                    </a:lnTo>
                    <a:lnTo>
                      <a:pt x="1292" y="749"/>
                    </a:lnTo>
                    <a:lnTo>
                      <a:pt x="1315" y="768"/>
                    </a:lnTo>
                    <a:lnTo>
                      <a:pt x="1339" y="788"/>
                    </a:lnTo>
                    <a:lnTo>
                      <a:pt x="1361" y="806"/>
                    </a:lnTo>
                    <a:lnTo>
                      <a:pt x="1383" y="825"/>
                    </a:lnTo>
                    <a:lnTo>
                      <a:pt x="1403" y="841"/>
                    </a:lnTo>
                    <a:lnTo>
                      <a:pt x="1422" y="856"/>
                    </a:lnTo>
                    <a:lnTo>
                      <a:pt x="1440" y="868"/>
                    </a:lnTo>
                    <a:lnTo>
                      <a:pt x="1455" y="880"/>
                    </a:lnTo>
                    <a:lnTo>
                      <a:pt x="1470" y="890"/>
                    </a:lnTo>
                    <a:lnTo>
                      <a:pt x="1672" y="1026"/>
                    </a:lnTo>
                    <a:lnTo>
                      <a:pt x="1745" y="1076"/>
                    </a:lnTo>
                    <a:lnTo>
                      <a:pt x="2052" y="1261"/>
                    </a:lnTo>
                    <a:lnTo>
                      <a:pt x="2059" y="1250"/>
                    </a:lnTo>
                    <a:lnTo>
                      <a:pt x="2063" y="1246"/>
                    </a:lnTo>
                    <a:lnTo>
                      <a:pt x="2066" y="1240"/>
                    </a:lnTo>
                    <a:lnTo>
                      <a:pt x="2072" y="1235"/>
                    </a:lnTo>
                    <a:lnTo>
                      <a:pt x="2078" y="1229"/>
                    </a:lnTo>
                    <a:lnTo>
                      <a:pt x="2084" y="1223"/>
                    </a:lnTo>
                    <a:lnTo>
                      <a:pt x="2093" y="1220"/>
                    </a:lnTo>
                    <a:lnTo>
                      <a:pt x="2099" y="1217"/>
                    </a:lnTo>
                    <a:lnTo>
                      <a:pt x="2106" y="1218"/>
                    </a:lnTo>
                    <a:lnTo>
                      <a:pt x="2114" y="1222"/>
                    </a:lnTo>
                    <a:lnTo>
                      <a:pt x="2120" y="1226"/>
                    </a:lnTo>
                    <a:lnTo>
                      <a:pt x="2125" y="1231"/>
                    </a:lnTo>
                    <a:lnTo>
                      <a:pt x="2127" y="1236"/>
                    </a:lnTo>
                    <a:lnTo>
                      <a:pt x="2128" y="1238"/>
                    </a:lnTo>
                    <a:lnTo>
                      <a:pt x="2129" y="1241"/>
                    </a:lnTo>
                    <a:lnTo>
                      <a:pt x="2131" y="1246"/>
                    </a:lnTo>
                    <a:lnTo>
                      <a:pt x="2132" y="1252"/>
                    </a:lnTo>
                    <a:lnTo>
                      <a:pt x="2132" y="1258"/>
                    </a:lnTo>
                    <a:lnTo>
                      <a:pt x="2131" y="1266"/>
                    </a:lnTo>
                    <a:lnTo>
                      <a:pt x="2128" y="1274"/>
                    </a:lnTo>
                    <a:lnTo>
                      <a:pt x="2125" y="1283"/>
                    </a:lnTo>
                    <a:lnTo>
                      <a:pt x="2122" y="1286"/>
                    </a:lnTo>
                    <a:lnTo>
                      <a:pt x="2121" y="1291"/>
                    </a:lnTo>
                    <a:lnTo>
                      <a:pt x="2118" y="1296"/>
                    </a:lnTo>
                    <a:lnTo>
                      <a:pt x="2114" y="1301"/>
                    </a:lnTo>
                    <a:lnTo>
                      <a:pt x="2110" y="1309"/>
                    </a:lnTo>
                    <a:lnTo>
                      <a:pt x="2104" y="1320"/>
                    </a:lnTo>
                    <a:lnTo>
                      <a:pt x="2096" y="1332"/>
                    </a:lnTo>
                    <a:lnTo>
                      <a:pt x="2086" y="1349"/>
                    </a:lnTo>
                    <a:lnTo>
                      <a:pt x="2073" y="1369"/>
                    </a:lnTo>
                    <a:lnTo>
                      <a:pt x="2066" y="1380"/>
                    </a:lnTo>
                    <a:lnTo>
                      <a:pt x="2059" y="1388"/>
                    </a:lnTo>
                    <a:lnTo>
                      <a:pt x="2051" y="1395"/>
                    </a:lnTo>
                    <a:lnTo>
                      <a:pt x="2044" y="1400"/>
                    </a:lnTo>
                    <a:lnTo>
                      <a:pt x="2036" y="1405"/>
                    </a:lnTo>
                    <a:lnTo>
                      <a:pt x="2029" y="1408"/>
                    </a:lnTo>
                    <a:lnTo>
                      <a:pt x="2022" y="1411"/>
                    </a:lnTo>
                    <a:lnTo>
                      <a:pt x="2017" y="1412"/>
                    </a:lnTo>
                    <a:lnTo>
                      <a:pt x="2014" y="1413"/>
                    </a:lnTo>
                    <a:lnTo>
                      <a:pt x="2011" y="1412"/>
                    </a:lnTo>
                    <a:lnTo>
                      <a:pt x="2007" y="1411"/>
                    </a:lnTo>
                    <a:lnTo>
                      <a:pt x="2003" y="1408"/>
                    </a:lnTo>
                    <a:lnTo>
                      <a:pt x="2002" y="1407"/>
                    </a:lnTo>
                    <a:lnTo>
                      <a:pt x="1999" y="1406"/>
                    </a:lnTo>
                    <a:lnTo>
                      <a:pt x="1998" y="1405"/>
                    </a:lnTo>
                    <a:lnTo>
                      <a:pt x="1996" y="1403"/>
                    </a:lnTo>
                    <a:lnTo>
                      <a:pt x="1989" y="1385"/>
                    </a:lnTo>
                    <a:lnTo>
                      <a:pt x="1991" y="1364"/>
                    </a:lnTo>
                    <a:lnTo>
                      <a:pt x="1997" y="1343"/>
                    </a:lnTo>
                    <a:lnTo>
                      <a:pt x="2004" y="1329"/>
                    </a:lnTo>
                    <a:lnTo>
                      <a:pt x="1976" y="1314"/>
                    </a:lnTo>
                    <a:lnTo>
                      <a:pt x="1942" y="1293"/>
                    </a:lnTo>
                    <a:lnTo>
                      <a:pt x="1911" y="1275"/>
                    </a:lnTo>
                    <a:lnTo>
                      <a:pt x="1881" y="1258"/>
                    </a:lnTo>
                    <a:lnTo>
                      <a:pt x="1853" y="1241"/>
                    </a:lnTo>
                    <a:lnTo>
                      <a:pt x="1828" y="1226"/>
                    </a:lnTo>
                    <a:lnTo>
                      <a:pt x="1805" y="1213"/>
                    </a:lnTo>
                    <a:lnTo>
                      <a:pt x="1784" y="1200"/>
                    </a:lnTo>
                    <a:lnTo>
                      <a:pt x="1764" y="1190"/>
                    </a:lnTo>
                    <a:lnTo>
                      <a:pt x="1748" y="1179"/>
                    </a:lnTo>
                    <a:lnTo>
                      <a:pt x="1734" y="1171"/>
                    </a:lnTo>
                    <a:lnTo>
                      <a:pt x="1722" y="1164"/>
                    </a:lnTo>
                    <a:lnTo>
                      <a:pt x="1711" y="1159"/>
                    </a:lnTo>
                    <a:lnTo>
                      <a:pt x="1704" y="1154"/>
                    </a:lnTo>
                    <a:lnTo>
                      <a:pt x="1699" y="1150"/>
                    </a:lnTo>
                    <a:lnTo>
                      <a:pt x="1695" y="1149"/>
                    </a:lnTo>
                    <a:lnTo>
                      <a:pt x="1694" y="1148"/>
                    </a:lnTo>
                    <a:lnTo>
                      <a:pt x="1683" y="1141"/>
                    </a:lnTo>
                    <a:lnTo>
                      <a:pt x="1671" y="1136"/>
                    </a:lnTo>
                    <a:lnTo>
                      <a:pt x="1661" y="1130"/>
                    </a:lnTo>
                    <a:lnTo>
                      <a:pt x="1650" y="1123"/>
                    </a:lnTo>
                    <a:lnTo>
                      <a:pt x="1640" y="1117"/>
                    </a:lnTo>
                    <a:lnTo>
                      <a:pt x="1630" y="1111"/>
                    </a:lnTo>
                    <a:lnTo>
                      <a:pt x="1620" y="1107"/>
                    </a:lnTo>
                    <a:lnTo>
                      <a:pt x="1611" y="1101"/>
                    </a:lnTo>
                    <a:lnTo>
                      <a:pt x="1590" y="1089"/>
                    </a:lnTo>
                    <a:lnTo>
                      <a:pt x="1572" y="1079"/>
                    </a:lnTo>
                    <a:lnTo>
                      <a:pt x="1555" y="1070"/>
                    </a:lnTo>
                    <a:lnTo>
                      <a:pt x="1539" y="1061"/>
                    </a:lnTo>
                    <a:lnTo>
                      <a:pt x="1524" y="1054"/>
                    </a:lnTo>
                    <a:lnTo>
                      <a:pt x="1509" y="1046"/>
                    </a:lnTo>
                    <a:lnTo>
                      <a:pt x="1496" y="1040"/>
                    </a:lnTo>
                    <a:lnTo>
                      <a:pt x="1484" y="1033"/>
                    </a:lnTo>
                    <a:lnTo>
                      <a:pt x="1474" y="1028"/>
                    </a:lnTo>
                    <a:lnTo>
                      <a:pt x="1464" y="1023"/>
                    </a:lnTo>
                    <a:lnTo>
                      <a:pt x="1455" y="1019"/>
                    </a:lnTo>
                    <a:lnTo>
                      <a:pt x="1446" y="1015"/>
                    </a:lnTo>
                    <a:lnTo>
                      <a:pt x="1440" y="1011"/>
                    </a:lnTo>
                    <a:lnTo>
                      <a:pt x="1433" y="1009"/>
                    </a:lnTo>
                    <a:lnTo>
                      <a:pt x="1427" y="1005"/>
                    </a:lnTo>
                    <a:lnTo>
                      <a:pt x="1421" y="1003"/>
                    </a:lnTo>
                    <a:lnTo>
                      <a:pt x="1414" y="1000"/>
                    </a:lnTo>
                    <a:lnTo>
                      <a:pt x="1405" y="995"/>
                    </a:lnTo>
                    <a:lnTo>
                      <a:pt x="1393" y="990"/>
                    </a:lnTo>
                    <a:lnTo>
                      <a:pt x="1382" y="986"/>
                    </a:lnTo>
                    <a:lnTo>
                      <a:pt x="1368" y="980"/>
                    </a:lnTo>
                    <a:lnTo>
                      <a:pt x="1354" y="974"/>
                    </a:lnTo>
                    <a:lnTo>
                      <a:pt x="1338" y="969"/>
                    </a:lnTo>
                    <a:lnTo>
                      <a:pt x="1321" y="962"/>
                    </a:lnTo>
                    <a:lnTo>
                      <a:pt x="1304" y="954"/>
                    </a:lnTo>
                    <a:lnTo>
                      <a:pt x="1276" y="942"/>
                    </a:lnTo>
                    <a:lnTo>
                      <a:pt x="1246" y="931"/>
                    </a:lnTo>
                    <a:lnTo>
                      <a:pt x="1215" y="918"/>
                    </a:lnTo>
                    <a:lnTo>
                      <a:pt x="1182" y="904"/>
                    </a:lnTo>
                    <a:lnTo>
                      <a:pt x="1147" y="890"/>
                    </a:lnTo>
                    <a:lnTo>
                      <a:pt x="1111" y="875"/>
                    </a:lnTo>
                    <a:lnTo>
                      <a:pt x="1074" y="859"/>
                    </a:lnTo>
                    <a:lnTo>
                      <a:pt x="1036" y="842"/>
                    </a:lnTo>
                    <a:lnTo>
                      <a:pt x="997" y="825"/>
                    </a:lnTo>
                    <a:lnTo>
                      <a:pt x="958" y="807"/>
                    </a:lnTo>
                    <a:lnTo>
                      <a:pt x="918" y="789"/>
                    </a:lnTo>
                    <a:lnTo>
                      <a:pt x="878" y="769"/>
                    </a:lnTo>
                    <a:lnTo>
                      <a:pt x="837" y="750"/>
                    </a:lnTo>
                    <a:lnTo>
                      <a:pt x="797" y="729"/>
                    </a:lnTo>
                    <a:lnTo>
                      <a:pt x="757" y="708"/>
                    </a:lnTo>
                    <a:lnTo>
                      <a:pt x="717" y="686"/>
                    </a:lnTo>
                    <a:lnTo>
                      <a:pt x="711" y="682"/>
                    </a:lnTo>
                    <a:lnTo>
                      <a:pt x="690" y="670"/>
                    </a:lnTo>
                    <a:lnTo>
                      <a:pt x="660" y="651"/>
                    </a:lnTo>
                    <a:lnTo>
                      <a:pt x="620" y="625"/>
                    </a:lnTo>
                    <a:lnTo>
                      <a:pt x="572" y="597"/>
                    </a:lnTo>
                    <a:lnTo>
                      <a:pt x="519" y="564"/>
                    </a:lnTo>
                    <a:lnTo>
                      <a:pt x="463" y="529"/>
                    </a:lnTo>
                    <a:lnTo>
                      <a:pt x="404" y="493"/>
                    </a:lnTo>
                    <a:lnTo>
                      <a:pt x="347" y="457"/>
                    </a:lnTo>
                    <a:lnTo>
                      <a:pt x="290" y="422"/>
                    </a:lnTo>
                    <a:lnTo>
                      <a:pt x="237" y="389"/>
                    </a:lnTo>
                    <a:lnTo>
                      <a:pt x="190" y="359"/>
                    </a:lnTo>
                    <a:lnTo>
                      <a:pt x="150" y="335"/>
                    </a:lnTo>
                    <a:lnTo>
                      <a:pt x="119" y="316"/>
                    </a:lnTo>
                    <a:lnTo>
                      <a:pt x="99" y="304"/>
                    </a:lnTo>
                    <a:lnTo>
                      <a:pt x="92" y="299"/>
                    </a:lnTo>
                    <a:lnTo>
                      <a:pt x="73" y="286"/>
                    </a:lnTo>
                    <a:lnTo>
                      <a:pt x="59" y="272"/>
                    </a:lnTo>
                    <a:lnTo>
                      <a:pt x="50" y="259"/>
                    </a:lnTo>
                    <a:lnTo>
                      <a:pt x="44" y="248"/>
                    </a:lnTo>
                    <a:lnTo>
                      <a:pt x="40" y="238"/>
                    </a:lnTo>
                    <a:lnTo>
                      <a:pt x="39" y="230"/>
                    </a:lnTo>
                    <a:lnTo>
                      <a:pt x="39" y="226"/>
                    </a:lnTo>
                    <a:lnTo>
                      <a:pt x="39" y="223"/>
                    </a:lnTo>
                    <a:lnTo>
                      <a:pt x="39" y="222"/>
                    </a:lnTo>
                    <a:lnTo>
                      <a:pt x="40" y="219"/>
                    </a:lnTo>
                    <a:lnTo>
                      <a:pt x="43" y="212"/>
                    </a:lnTo>
                    <a:lnTo>
                      <a:pt x="47" y="203"/>
                    </a:lnTo>
                    <a:lnTo>
                      <a:pt x="53" y="190"/>
                    </a:lnTo>
                    <a:lnTo>
                      <a:pt x="62" y="174"/>
                    </a:lnTo>
                    <a:lnTo>
                      <a:pt x="75" y="153"/>
                    </a:lnTo>
                    <a:lnTo>
                      <a:pt x="90" y="128"/>
                    </a:lnTo>
                    <a:lnTo>
                      <a:pt x="108" y="98"/>
                    </a:lnTo>
                    <a:lnTo>
                      <a:pt x="114" y="88"/>
                    </a:lnTo>
                    <a:lnTo>
                      <a:pt x="121" y="80"/>
                    </a:lnTo>
                    <a:lnTo>
                      <a:pt x="127" y="71"/>
                    </a:lnTo>
                    <a:lnTo>
                      <a:pt x="131" y="65"/>
                    </a:lnTo>
                    <a:lnTo>
                      <a:pt x="137" y="60"/>
                    </a:lnTo>
                    <a:lnTo>
                      <a:pt x="143" y="55"/>
                    </a:lnTo>
                    <a:lnTo>
                      <a:pt x="147" y="52"/>
                    </a:lnTo>
                    <a:lnTo>
                      <a:pt x="153" y="48"/>
                    </a:lnTo>
                    <a:lnTo>
                      <a:pt x="169" y="43"/>
                    </a:lnTo>
                    <a:lnTo>
                      <a:pt x="187" y="40"/>
                    </a:lnTo>
                    <a:lnTo>
                      <a:pt x="202" y="42"/>
                    </a:lnTo>
                    <a:lnTo>
                      <a:pt x="217" y="45"/>
                    </a:lnTo>
                    <a:lnTo>
                      <a:pt x="229" y="48"/>
                    </a:lnTo>
                    <a:lnTo>
                      <a:pt x="238" y="53"/>
                    </a:lnTo>
                    <a:lnTo>
                      <a:pt x="245" y="58"/>
                    </a:lnTo>
                    <a:lnTo>
                      <a:pt x="248" y="59"/>
                    </a:lnTo>
                    <a:lnTo>
                      <a:pt x="249" y="60"/>
                    </a:lnTo>
                    <a:lnTo>
                      <a:pt x="251" y="61"/>
                    </a:lnTo>
                    <a:lnTo>
                      <a:pt x="257" y="65"/>
                    </a:lnTo>
                    <a:lnTo>
                      <a:pt x="263" y="68"/>
                    </a:lnTo>
                    <a:lnTo>
                      <a:pt x="271" y="73"/>
                    </a:lnTo>
                    <a:lnTo>
                      <a:pt x="281" y="80"/>
                    </a:lnTo>
                    <a:lnTo>
                      <a:pt x="293" y="85"/>
                    </a:lnTo>
                    <a:lnTo>
                      <a:pt x="305" y="93"/>
                    </a:lnTo>
                    <a:lnTo>
                      <a:pt x="319" y="101"/>
                    </a:lnTo>
                    <a:lnTo>
                      <a:pt x="334" y="111"/>
                    </a:lnTo>
                    <a:lnTo>
                      <a:pt x="350" y="121"/>
                    </a:lnTo>
                    <a:lnTo>
                      <a:pt x="367" y="131"/>
                    </a:lnTo>
                    <a:lnTo>
                      <a:pt x="385" y="142"/>
                    </a:lnTo>
                    <a:lnTo>
                      <a:pt x="404" y="153"/>
                    </a:lnTo>
                    <a:lnTo>
                      <a:pt x="424" y="165"/>
                    </a:lnTo>
                    <a:lnTo>
                      <a:pt x="443" y="177"/>
                    </a:lnTo>
                    <a:lnTo>
                      <a:pt x="433" y="177"/>
                    </a:lnTo>
                    <a:lnTo>
                      <a:pt x="423" y="179"/>
                    </a:lnTo>
                    <a:lnTo>
                      <a:pt x="413" y="180"/>
                    </a:lnTo>
                    <a:lnTo>
                      <a:pt x="405" y="183"/>
                    </a:lnTo>
                    <a:lnTo>
                      <a:pt x="397" y="187"/>
                    </a:lnTo>
                    <a:lnTo>
                      <a:pt x="390" y="191"/>
                    </a:lnTo>
                    <a:lnTo>
                      <a:pt x="385" y="196"/>
                    </a:lnTo>
                    <a:lnTo>
                      <a:pt x="380" y="203"/>
                    </a:lnTo>
                    <a:lnTo>
                      <a:pt x="373" y="222"/>
                    </a:lnTo>
                    <a:lnTo>
                      <a:pt x="375" y="245"/>
                    </a:lnTo>
                    <a:lnTo>
                      <a:pt x="385" y="270"/>
                    </a:lnTo>
                    <a:lnTo>
                      <a:pt x="402" y="295"/>
                    </a:lnTo>
                    <a:lnTo>
                      <a:pt x="424" y="322"/>
                    </a:lnTo>
                    <a:lnTo>
                      <a:pt x="450" y="349"/>
                    </a:lnTo>
                    <a:lnTo>
                      <a:pt x="481" y="375"/>
                    </a:lnTo>
                    <a:lnTo>
                      <a:pt x="516" y="401"/>
                    </a:lnTo>
                    <a:lnTo>
                      <a:pt x="537" y="367"/>
                    </a:lnTo>
                    <a:lnTo>
                      <a:pt x="504" y="343"/>
                    </a:lnTo>
                    <a:lnTo>
                      <a:pt x="477" y="319"/>
                    </a:lnTo>
                    <a:lnTo>
                      <a:pt x="455" y="297"/>
                    </a:lnTo>
                    <a:lnTo>
                      <a:pt x="438" y="276"/>
                    </a:lnTo>
                    <a:lnTo>
                      <a:pt x="424" y="258"/>
                    </a:lnTo>
                    <a:lnTo>
                      <a:pt x="416" y="243"/>
                    </a:lnTo>
                    <a:lnTo>
                      <a:pt x="412" y="232"/>
                    </a:lnTo>
                    <a:lnTo>
                      <a:pt x="413" y="223"/>
                    </a:lnTo>
                    <a:lnTo>
                      <a:pt x="420" y="219"/>
                    </a:lnTo>
                    <a:lnTo>
                      <a:pt x="433" y="217"/>
                    </a:lnTo>
                    <a:lnTo>
                      <a:pt x="450" y="217"/>
                    </a:lnTo>
                    <a:lnTo>
                      <a:pt x="472" y="221"/>
                    </a:lnTo>
                    <a:lnTo>
                      <a:pt x="498" y="228"/>
                    </a:lnTo>
                    <a:lnTo>
                      <a:pt x="527" y="238"/>
                    </a:lnTo>
                    <a:lnTo>
                      <a:pt x="561" y="253"/>
                    </a:lnTo>
                    <a:lnTo>
                      <a:pt x="597" y="272"/>
                    </a:lnTo>
                    <a:lnTo>
                      <a:pt x="618" y="238"/>
                    </a:lnTo>
                    <a:lnTo>
                      <a:pt x="587" y="219"/>
                    </a:lnTo>
                    <a:lnTo>
                      <a:pt x="556" y="200"/>
                    </a:lnTo>
                    <a:lnTo>
                      <a:pt x="525" y="181"/>
                    </a:lnTo>
                    <a:lnTo>
                      <a:pt x="494" y="162"/>
                    </a:lnTo>
                    <a:lnTo>
                      <a:pt x="464" y="144"/>
                    </a:lnTo>
                    <a:lnTo>
                      <a:pt x="435" y="127"/>
                    </a:lnTo>
                    <a:lnTo>
                      <a:pt x="408" y="111"/>
                    </a:lnTo>
                    <a:lnTo>
                      <a:pt x="382" y="94"/>
                    </a:lnTo>
                    <a:lnTo>
                      <a:pt x="358" y="80"/>
                    </a:lnTo>
                    <a:lnTo>
                      <a:pt x="336" y="67"/>
                    </a:lnTo>
                    <a:lnTo>
                      <a:pt x="317" y="55"/>
                    </a:lnTo>
                    <a:lnTo>
                      <a:pt x="301" y="45"/>
                    </a:lnTo>
                    <a:lnTo>
                      <a:pt x="287" y="37"/>
                    </a:lnTo>
                    <a:lnTo>
                      <a:pt x="278" y="31"/>
                    </a:lnTo>
                    <a:lnTo>
                      <a:pt x="271" y="27"/>
                    </a:lnTo>
                    <a:lnTo>
                      <a:pt x="268" y="25"/>
                    </a:lnTo>
                    <a:lnTo>
                      <a:pt x="267" y="24"/>
                    </a:lnTo>
                    <a:lnTo>
                      <a:pt x="261" y="21"/>
                    </a:lnTo>
                    <a:lnTo>
                      <a:pt x="251" y="15"/>
                    </a:lnTo>
                    <a:lnTo>
                      <a:pt x="236" y="9"/>
                    </a:lnTo>
                    <a:lnTo>
                      <a:pt x="220" y="5"/>
                    </a:lnTo>
                    <a:lnTo>
                      <a:pt x="200" y="1"/>
                    </a:lnTo>
                    <a:lnTo>
                      <a:pt x="180" y="0"/>
                    </a:lnTo>
                    <a:lnTo>
                      <a:pt x="158" y="4"/>
                    </a:lnTo>
                    <a:lnTo>
                      <a:pt x="135" y="13"/>
                    </a:lnTo>
                    <a:lnTo>
                      <a:pt x="126" y="18"/>
                    </a:lnTo>
                    <a:lnTo>
                      <a:pt x="117" y="24"/>
                    </a:lnTo>
                    <a:lnTo>
                      <a:pt x="109" y="31"/>
                    </a:lnTo>
                    <a:lnTo>
                      <a:pt x="103" y="39"/>
                    </a:lnTo>
                    <a:lnTo>
                      <a:pt x="96" y="47"/>
                    </a:lnTo>
                    <a:lnTo>
                      <a:pt x="89" y="56"/>
                    </a:lnTo>
                    <a:lnTo>
                      <a:pt x="82" y="67"/>
                    </a:lnTo>
                    <a:lnTo>
                      <a:pt x="75" y="77"/>
                    </a:lnTo>
                    <a:lnTo>
                      <a:pt x="58" y="106"/>
                    </a:lnTo>
                    <a:lnTo>
                      <a:pt x="43" y="131"/>
                    </a:lnTo>
                    <a:lnTo>
                      <a:pt x="30" y="152"/>
                    </a:lnTo>
                    <a:lnTo>
                      <a:pt x="20" y="170"/>
                    </a:lnTo>
                    <a:lnTo>
                      <a:pt x="12" y="185"/>
                    </a:lnTo>
                    <a:lnTo>
                      <a:pt x="6" y="198"/>
                    </a:lnTo>
                    <a:lnTo>
                      <a:pt x="2" y="207"/>
                    </a:lnTo>
                    <a:lnTo>
                      <a:pt x="0" y="215"/>
                    </a:lnTo>
                    <a:lnTo>
                      <a:pt x="0" y="221"/>
                    </a:lnTo>
                    <a:lnTo>
                      <a:pt x="0" y="232"/>
                    </a:lnTo>
                    <a:lnTo>
                      <a:pt x="1" y="244"/>
                    </a:lnTo>
                    <a:lnTo>
                      <a:pt x="6" y="259"/>
                    </a:lnTo>
                    <a:lnTo>
                      <a:pt x="14" y="276"/>
                    </a:lnTo>
                    <a:lnTo>
                      <a:pt x="26" y="295"/>
                    </a:lnTo>
                    <a:lnTo>
                      <a:pt x="45" y="313"/>
                    </a:lnTo>
                    <a:lnTo>
                      <a:pt x="71" y="333"/>
                    </a:lnTo>
                    <a:lnTo>
                      <a:pt x="78" y="337"/>
                    </a:lnTo>
                    <a:lnTo>
                      <a:pt x="98" y="349"/>
                    </a:lnTo>
                    <a:lnTo>
                      <a:pt x="129" y="369"/>
                    </a:lnTo>
                    <a:lnTo>
                      <a:pt x="169" y="394"/>
                    </a:lnTo>
                    <a:lnTo>
                      <a:pt x="217" y="423"/>
                    </a:lnTo>
                    <a:lnTo>
                      <a:pt x="269" y="456"/>
                    </a:lnTo>
                    <a:lnTo>
                      <a:pt x="326" y="491"/>
                    </a:lnTo>
                    <a:lnTo>
                      <a:pt x="385" y="526"/>
                    </a:lnTo>
                    <a:lnTo>
                      <a:pt x="443" y="563"/>
                    </a:lnTo>
                    <a:lnTo>
                      <a:pt x="500" y="598"/>
                    </a:lnTo>
                    <a:lnTo>
                      <a:pt x="553" y="631"/>
                    </a:lnTo>
                    <a:lnTo>
                      <a:pt x="600" y="660"/>
                    </a:lnTo>
                    <a:lnTo>
                      <a:pt x="640" y="685"/>
                    </a:lnTo>
                    <a:lnTo>
                      <a:pt x="671" y="705"/>
                    </a:lnTo>
                    <a:lnTo>
                      <a:pt x="691" y="716"/>
                    </a:lnTo>
                    <a:lnTo>
                      <a:pt x="698" y="721"/>
                    </a:lnTo>
                    <a:lnTo>
                      <a:pt x="738" y="743"/>
                    </a:lnTo>
                    <a:lnTo>
                      <a:pt x="779" y="764"/>
                    </a:lnTo>
                    <a:lnTo>
                      <a:pt x="819" y="784"/>
                    </a:lnTo>
                    <a:lnTo>
                      <a:pt x="860" y="805"/>
                    </a:lnTo>
                    <a:lnTo>
                      <a:pt x="901" y="825"/>
                    </a:lnTo>
                    <a:lnTo>
                      <a:pt x="941" y="843"/>
                    </a:lnTo>
                    <a:lnTo>
                      <a:pt x="981" y="861"/>
                    </a:lnTo>
                    <a:lnTo>
                      <a:pt x="1020" y="879"/>
                    </a:lnTo>
                    <a:lnTo>
                      <a:pt x="1058" y="895"/>
                    </a:lnTo>
                    <a:lnTo>
                      <a:pt x="1095" y="911"/>
                    </a:lnTo>
                    <a:lnTo>
                      <a:pt x="1132" y="927"/>
                    </a:lnTo>
                    <a:lnTo>
                      <a:pt x="1167" y="941"/>
                    </a:lnTo>
                    <a:lnTo>
                      <a:pt x="1200" y="955"/>
                    </a:lnTo>
                    <a:lnTo>
                      <a:pt x="1231" y="967"/>
                    </a:lnTo>
                    <a:lnTo>
                      <a:pt x="1261" y="979"/>
                    </a:lnTo>
                    <a:lnTo>
                      <a:pt x="1289" y="990"/>
                    </a:lnTo>
                    <a:lnTo>
                      <a:pt x="1306" y="997"/>
                    </a:lnTo>
                    <a:lnTo>
                      <a:pt x="1323" y="1004"/>
                    </a:lnTo>
                    <a:lnTo>
                      <a:pt x="1339" y="1010"/>
                    </a:lnTo>
                    <a:lnTo>
                      <a:pt x="1353" y="1016"/>
                    </a:lnTo>
                    <a:lnTo>
                      <a:pt x="1367" y="1022"/>
                    </a:lnTo>
                    <a:lnTo>
                      <a:pt x="1379" y="1026"/>
                    </a:lnTo>
                    <a:lnTo>
                      <a:pt x="1389" y="1031"/>
                    </a:lnTo>
                    <a:lnTo>
                      <a:pt x="1398" y="1035"/>
                    </a:lnTo>
                    <a:lnTo>
                      <a:pt x="1405" y="1039"/>
                    </a:lnTo>
                    <a:lnTo>
                      <a:pt x="1417" y="1043"/>
                    </a:lnTo>
                    <a:lnTo>
                      <a:pt x="1429" y="1050"/>
                    </a:lnTo>
                    <a:lnTo>
                      <a:pt x="1446" y="1058"/>
                    </a:lnTo>
                    <a:lnTo>
                      <a:pt x="1466" y="1068"/>
                    </a:lnTo>
                    <a:lnTo>
                      <a:pt x="1489" y="1080"/>
                    </a:lnTo>
                    <a:lnTo>
                      <a:pt x="1517" y="1094"/>
                    </a:lnTo>
                    <a:lnTo>
                      <a:pt x="1549" y="1111"/>
                    </a:lnTo>
                    <a:lnTo>
                      <a:pt x="1586" y="1132"/>
                    </a:lnTo>
                    <a:lnTo>
                      <a:pt x="1595" y="1138"/>
                    </a:lnTo>
                    <a:lnTo>
                      <a:pt x="1604" y="1142"/>
                    </a:lnTo>
                    <a:lnTo>
                      <a:pt x="1615" y="1148"/>
                    </a:lnTo>
                    <a:lnTo>
                      <a:pt x="1625" y="1154"/>
                    </a:lnTo>
                    <a:lnTo>
                      <a:pt x="1635" y="1160"/>
                    </a:lnTo>
                    <a:lnTo>
                      <a:pt x="1647" y="1167"/>
                    </a:lnTo>
                    <a:lnTo>
                      <a:pt x="1658" y="1172"/>
                    </a:lnTo>
                    <a:lnTo>
                      <a:pt x="1670" y="1179"/>
                    </a:lnTo>
                    <a:lnTo>
                      <a:pt x="1702" y="1197"/>
                    </a:lnTo>
                    <a:lnTo>
                      <a:pt x="1733" y="1214"/>
                    </a:lnTo>
                    <a:lnTo>
                      <a:pt x="1762" y="1230"/>
                    </a:lnTo>
                    <a:lnTo>
                      <a:pt x="1790" y="1245"/>
                    </a:lnTo>
                    <a:lnTo>
                      <a:pt x="1815" y="1259"/>
                    </a:lnTo>
                    <a:lnTo>
                      <a:pt x="1838" y="1273"/>
                    </a:lnTo>
                    <a:lnTo>
                      <a:pt x="1859" y="1285"/>
                    </a:lnTo>
                    <a:lnTo>
                      <a:pt x="1878" y="1297"/>
                    </a:lnTo>
                    <a:lnTo>
                      <a:pt x="1896" y="1306"/>
                    </a:lnTo>
                    <a:lnTo>
                      <a:pt x="1911" y="1315"/>
                    </a:lnTo>
                    <a:lnTo>
                      <a:pt x="1923" y="1323"/>
                    </a:lnTo>
                    <a:lnTo>
                      <a:pt x="1934" y="1330"/>
                    </a:lnTo>
                    <a:lnTo>
                      <a:pt x="1943" y="1335"/>
                    </a:lnTo>
                    <a:lnTo>
                      <a:pt x="1949" y="1338"/>
                    </a:lnTo>
                    <a:lnTo>
                      <a:pt x="1953" y="1340"/>
                    </a:lnTo>
                    <a:lnTo>
                      <a:pt x="1954" y="1342"/>
                    </a:lnTo>
                    <a:lnTo>
                      <a:pt x="1949" y="1369"/>
                    </a:lnTo>
                    <a:lnTo>
                      <a:pt x="1949" y="1393"/>
                    </a:lnTo>
                    <a:lnTo>
                      <a:pt x="1955" y="1414"/>
                    </a:lnTo>
                    <a:lnTo>
                      <a:pt x="1968" y="1431"/>
                    </a:lnTo>
                    <a:lnTo>
                      <a:pt x="1972" y="1435"/>
                    </a:lnTo>
                    <a:lnTo>
                      <a:pt x="1975" y="1437"/>
                    </a:lnTo>
                    <a:lnTo>
                      <a:pt x="1979" y="1440"/>
                    </a:lnTo>
                    <a:lnTo>
                      <a:pt x="1982" y="1442"/>
                    </a:lnTo>
                    <a:lnTo>
                      <a:pt x="1990" y="1446"/>
                    </a:lnTo>
                    <a:lnTo>
                      <a:pt x="1998" y="1449"/>
                    </a:lnTo>
                    <a:lnTo>
                      <a:pt x="2006" y="1451"/>
                    </a:lnTo>
                    <a:lnTo>
                      <a:pt x="2013" y="1452"/>
                    </a:lnTo>
                    <a:lnTo>
                      <a:pt x="2015" y="1452"/>
                    </a:lnTo>
                    <a:lnTo>
                      <a:pt x="2018" y="1451"/>
                    </a:lnTo>
                    <a:lnTo>
                      <a:pt x="2020" y="1451"/>
                    </a:lnTo>
                    <a:lnTo>
                      <a:pt x="2022" y="1451"/>
                    </a:lnTo>
                    <a:lnTo>
                      <a:pt x="2035" y="1448"/>
                    </a:lnTo>
                    <a:lnTo>
                      <a:pt x="2049" y="1442"/>
                    </a:lnTo>
                    <a:lnTo>
                      <a:pt x="2061" y="1435"/>
                    </a:lnTo>
                    <a:lnTo>
                      <a:pt x="2073" y="1426"/>
                    </a:lnTo>
                    <a:lnTo>
                      <a:pt x="2084" y="1415"/>
                    </a:lnTo>
                    <a:lnTo>
                      <a:pt x="2095" y="1405"/>
                    </a:lnTo>
                    <a:lnTo>
                      <a:pt x="2104" y="1393"/>
                    </a:lnTo>
                    <a:lnTo>
                      <a:pt x="2111" y="1383"/>
                    </a:lnTo>
                    <a:lnTo>
                      <a:pt x="2112" y="1381"/>
                    </a:lnTo>
                    <a:lnTo>
                      <a:pt x="2116" y="1376"/>
                    </a:lnTo>
                    <a:lnTo>
                      <a:pt x="2118" y="1372"/>
                    </a:lnTo>
                    <a:lnTo>
                      <a:pt x="2119" y="1369"/>
                    </a:lnTo>
                    <a:lnTo>
                      <a:pt x="2124" y="1364"/>
                    </a:lnTo>
                    <a:lnTo>
                      <a:pt x="2127" y="1357"/>
                    </a:lnTo>
                    <a:lnTo>
                      <a:pt x="2132" y="1349"/>
                    </a:lnTo>
                    <a:lnTo>
                      <a:pt x="2136" y="1339"/>
                    </a:lnTo>
                    <a:lnTo>
                      <a:pt x="2141" y="1331"/>
                    </a:lnTo>
                    <a:lnTo>
                      <a:pt x="2147" y="1322"/>
                    </a:lnTo>
                    <a:lnTo>
                      <a:pt x="2151" y="1312"/>
                    </a:lnTo>
                    <a:lnTo>
                      <a:pt x="2156" y="1302"/>
                    </a:lnTo>
                    <a:lnTo>
                      <a:pt x="2163" y="1289"/>
                    </a:lnTo>
                    <a:lnTo>
                      <a:pt x="2167" y="1275"/>
                    </a:lnTo>
                    <a:lnTo>
                      <a:pt x="2171" y="1263"/>
                    </a:lnTo>
                    <a:lnTo>
                      <a:pt x="2172" y="1252"/>
                    </a:lnTo>
                    <a:lnTo>
                      <a:pt x="2172" y="1251"/>
                    </a:lnTo>
                    <a:lnTo>
                      <a:pt x="2172" y="1248"/>
                    </a:lnTo>
                    <a:lnTo>
                      <a:pt x="2172" y="1247"/>
                    </a:lnTo>
                    <a:lnTo>
                      <a:pt x="2172" y="1246"/>
                    </a:lnTo>
                    <a:lnTo>
                      <a:pt x="2171" y="1239"/>
                    </a:lnTo>
                    <a:lnTo>
                      <a:pt x="2170" y="1232"/>
                    </a:lnTo>
                    <a:lnTo>
                      <a:pt x="2169" y="1225"/>
                    </a:lnTo>
                    <a:lnTo>
                      <a:pt x="2166" y="1220"/>
                    </a:lnTo>
                    <a:lnTo>
                      <a:pt x="2162" y="1212"/>
                    </a:lnTo>
                    <a:lnTo>
                      <a:pt x="2157" y="1203"/>
                    </a:lnTo>
                    <a:lnTo>
                      <a:pt x="2150" y="1198"/>
                    </a:lnTo>
                    <a:lnTo>
                      <a:pt x="2142" y="1192"/>
                    </a:lnTo>
                    <a:lnTo>
                      <a:pt x="2136" y="1188"/>
                    </a:lnTo>
                    <a:lnTo>
                      <a:pt x="2131" y="1186"/>
                    </a:lnTo>
                    <a:lnTo>
                      <a:pt x="2125" y="1184"/>
                    </a:lnTo>
                    <a:lnTo>
                      <a:pt x="2118" y="1182"/>
                    </a:lnTo>
                    <a:lnTo>
                      <a:pt x="2108" y="1179"/>
                    </a:lnTo>
                    <a:lnTo>
                      <a:pt x="2097" y="1179"/>
                    </a:lnTo>
                    <a:lnTo>
                      <a:pt x="2087" y="1180"/>
                    </a:lnTo>
                    <a:lnTo>
                      <a:pt x="2078" y="1184"/>
                    </a:lnTo>
                    <a:lnTo>
                      <a:pt x="2068" y="1188"/>
                    </a:lnTo>
                    <a:lnTo>
                      <a:pt x="2059" y="1194"/>
                    </a:lnTo>
                    <a:lnTo>
                      <a:pt x="2051" y="1201"/>
                    </a:lnTo>
                    <a:lnTo>
                      <a:pt x="2044" y="120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7" name="Freeform 16">
                <a:extLst>
                  <a:ext uri="{FF2B5EF4-FFF2-40B4-BE49-F238E27FC236}">
                    <a16:creationId xmlns:a16="http://schemas.microsoft.com/office/drawing/2014/main" id="{0E7B13B9-20AB-4408-9F96-ABE2A0D72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942"/>
                <a:ext cx="258" cy="145"/>
              </a:xfrm>
              <a:custGeom>
                <a:avLst/>
                <a:gdLst>
                  <a:gd name="T0" fmla="*/ 1 w 514"/>
                  <a:gd name="T1" fmla="*/ 2 h 289"/>
                  <a:gd name="T2" fmla="*/ 6 w 514"/>
                  <a:gd name="T3" fmla="*/ 1 h 289"/>
                  <a:gd name="T4" fmla="*/ 15 w 514"/>
                  <a:gd name="T5" fmla="*/ 0 h 289"/>
                  <a:gd name="T6" fmla="*/ 28 w 514"/>
                  <a:gd name="T7" fmla="*/ 1 h 289"/>
                  <a:gd name="T8" fmla="*/ 44 w 514"/>
                  <a:gd name="T9" fmla="*/ 4 h 289"/>
                  <a:gd name="T10" fmla="*/ 63 w 514"/>
                  <a:gd name="T11" fmla="*/ 11 h 289"/>
                  <a:gd name="T12" fmla="*/ 83 w 514"/>
                  <a:gd name="T13" fmla="*/ 22 h 289"/>
                  <a:gd name="T14" fmla="*/ 104 w 514"/>
                  <a:gd name="T15" fmla="*/ 39 h 289"/>
                  <a:gd name="T16" fmla="*/ 126 w 514"/>
                  <a:gd name="T17" fmla="*/ 61 h 289"/>
                  <a:gd name="T18" fmla="*/ 150 w 514"/>
                  <a:gd name="T19" fmla="*/ 81 h 289"/>
                  <a:gd name="T20" fmla="*/ 174 w 514"/>
                  <a:gd name="T21" fmla="*/ 99 h 289"/>
                  <a:gd name="T22" fmla="*/ 197 w 514"/>
                  <a:gd name="T23" fmla="*/ 114 h 289"/>
                  <a:gd name="T24" fmla="*/ 218 w 514"/>
                  <a:gd name="T25" fmla="*/ 126 h 289"/>
                  <a:gd name="T26" fmla="*/ 237 w 514"/>
                  <a:gd name="T27" fmla="*/ 135 h 289"/>
                  <a:gd name="T28" fmla="*/ 250 w 514"/>
                  <a:gd name="T29" fmla="*/ 141 h 289"/>
                  <a:gd name="T30" fmla="*/ 257 w 514"/>
                  <a:gd name="T31" fmla="*/ 144 h 289"/>
                  <a:gd name="T32" fmla="*/ 257 w 514"/>
                  <a:gd name="T33" fmla="*/ 145 h 289"/>
                  <a:gd name="T34" fmla="*/ 250 w 514"/>
                  <a:gd name="T35" fmla="*/ 143 h 289"/>
                  <a:gd name="T36" fmla="*/ 237 w 514"/>
                  <a:gd name="T37" fmla="*/ 140 h 289"/>
                  <a:gd name="T38" fmla="*/ 220 w 514"/>
                  <a:gd name="T39" fmla="*/ 134 h 289"/>
                  <a:gd name="T40" fmla="*/ 199 w 514"/>
                  <a:gd name="T41" fmla="*/ 127 h 289"/>
                  <a:gd name="T42" fmla="*/ 174 w 514"/>
                  <a:gd name="T43" fmla="*/ 116 h 289"/>
                  <a:gd name="T44" fmla="*/ 149 w 514"/>
                  <a:gd name="T45" fmla="*/ 102 h 289"/>
                  <a:gd name="T46" fmla="*/ 121 w 514"/>
                  <a:gd name="T47" fmla="*/ 84 h 289"/>
                  <a:gd name="T48" fmla="*/ 101 w 514"/>
                  <a:gd name="T49" fmla="*/ 69 h 289"/>
                  <a:gd name="T50" fmla="*/ 86 w 514"/>
                  <a:gd name="T51" fmla="*/ 59 h 289"/>
                  <a:gd name="T52" fmla="*/ 71 w 514"/>
                  <a:gd name="T53" fmla="*/ 50 h 289"/>
                  <a:gd name="T54" fmla="*/ 55 w 514"/>
                  <a:gd name="T55" fmla="*/ 40 h 289"/>
                  <a:gd name="T56" fmla="*/ 40 w 514"/>
                  <a:gd name="T57" fmla="*/ 32 h 289"/>
                  <a:gd name="T58" fmla="*/ 26 w 514"/>
                  <a:gd name="T59" fmla="*/ 23 h 289"/>
                  <a:gd name="T60" fmla="*/ 14 w 514"/>
                  <a:gd name="T61" fmla="*/ 15 h 289"/>
                  <a:gd name="T62" fmla="*/ 4 w 514"/>
                  <a:gd name="T63" fmla="*/ 6 h 289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14" h="289">
                    <a:moveTo>
                      <a:pt x="0" y="3"/>
                    </a:moveTo>
                    <a:lnTo>
                      <a:pt x="1" y="3"/>
                    </a:lnTo>
                    <a:lnTo>
                      <a:pt x="4" y="2"/>
                    </a:lnTo>
                    <a:lnTo>
                      <a:pt x="11" y="1"/>
                    </a:lnTo>
                    <a:lnTo>
                      <a:pt x="19" y="1"/>
                    </a:lnTo>
                    <a:lnTo>
                      <a:pt x="30" y="0"/>
                    </a:lnTo>
                    <a:lnTo>
                      <a:pt x="42" y="1"/>
                    </a:lnTo>
                    <a:lnTo>
                      <a:pt x="56" y="2"/>
                    </a:lnTo>
                    <a:lnTo>
                      <a:pt x="71" y="4"/>
                    </a:lnTo>
                    <a:lnTo>
                      <a:pt x="88" y="8"/>
                    </a:lnTo>
                    <a:lnTo>
                      <a:pt x="107" y="14"/>
                    </a:lnTo>
                    <a:lnTo>
                      <a:pt x="125" y="21"/>
                    </a:lnTo>
                    <a:lnTo>
                      <a:pt x="145" y="31"/>
                    </a:lnTo>
                    <a:lnTo>
                      <a:pt x="165" y="44"/>
                    </a:lnTo>
                    <a:lnTo>
                      <a:pt x="186" y="59"/>
                    </a:lnTo>
                    <a:lnTo>
                      <a:pt x="207" y="77"/>
                    </a:lnTo>
                    <a:lnTo>
                      <a:pt x="229" y="99"/>
                    </a:lnTo>
                    <a:lnTo>
                      <a:pt x="251" y="121"/>
                    </a:lnTo>
                    <a:lnTo>
                      <a:pt x="274" y="143"/>
                    </a:lnTo>
                    <a:lnTo>
                      <a:pt x="298" y="162"/>
                    </a:lnTo>
                    <a:lnTo>
                      <a:pt x="322" y="181"/>
                    </a:lnTo>
                    <a:lnTo>
                      <a:pt x="346" y="198"/>
                    </a:lnTo>
                    <a:lnTo>
                      <a:pt x="369" y="213"/>
                    </a:lnTo>
                    <a:lnTo>
                      <a:pt x="392" y="228"/>
                    </a:lnTo>
                    <a:lnTo>
                      <a:pt x="415" y="241"/>
                    </a:lnTo>
                    <a:lnTo>
                      <a:pt x="435" y="251"/>
                    </a:lnTo>
                    <a:lnTo>
                      <a:pt x="455" y="261"/>
                    </a:lnTo>
                    <a:lnTo>
                      <a:pt x="472" y="269"/>
                    </a:lnTo>
                    <a:lnTo>
                      <a:pt x="486" y="276"/>
                    </a:lnTo>
                    <a:lnTo>
                      <a:pt x="498" y="282"/>
                    </a:lnTo>
                    <a:lnTo>
                      <a:pt x="506" y="285"/>
                    </a:lnTo>
                    <a:lnTo>
                      <a:pt x="512" y="288"/>
                    </a:lnTo>
                    <a:lnTo>
                      <a:pt x="514" y="289"/>
                    </a:lnTo>
                    <a:lnTo>
                      <a:pt x="512" y="289"/>
                    </a:lnTo>
                    <a:lnTo>
                      <a:pt x="508" y="288"/>
                    </a:lnTo>
                    <a:lnTo>
                      <a:pt x="499" y="285"/>
                    </a:lnTo>
                    <a:lnTo>
                      <a:pt x="488" y="283"/>
                    </a:lnTo>
                    <a:lnTo>
                      <a:pt x="473" y="280"/>
                    </a:lnTo>
                    <a:lnTo>
                      <a:pt x="457" y="274"/>
                    </a:lnTo>
                    <a:lnTo>
                      <a:pt x="438" y="268"/>
                    </a:lnTo>
                    <a:lnTo>
                      <a:pt x="418" y="261"/>
                    </a:lnTo>
                    <a:lnTo>
                      <a:pt x="396" y="253"/>
                    </a:lnTo>
                    <a:lnTo>
                      <a:pt x="372" y="243"/>
                    </a:lnTo>
                    <a:lnTo>
                      <a:pt x="347" y="231"/>
                    </a:lnTo>
                    <a:lnTo>
                      <a:pt x="322" y="217"/>
                    </a:lnTo>
                    <a:lnTo>
                      <a:pt x="296" y="203"/>
                    </a:lnTo>
                    <a:lnTo>
                      <a:pt x="268" y="186"/>
                    </a:lnTo>
                    <a:lnTo>
                      <a:pt x="241" y="168"/>
                    </a:lnTo>
                    <a:lnTo>
                      <a:pt x="215" y="147"/>
                    </a:lnTo>
                    <a:lnTo>
                      <a:pt x="202" y="137"/>
                    </a:lnTo>
                    <a:lnTo>
                      <a:pt x="187" y="127"/>
                    </a:lnTo>
                    <a:lnTo>
                      <a:pt x="172" y="117"/>
                    </a:lnTo>
                    <a:lnTo>
                      <a:pt x="157" y="108"/>
                    </a:lnTo>
                    <a:lnTo>
                      <a:pt x="142" y="99"/>
                    </a:lnTo>
                    <a:lnTo>
                      <a:pt x="126" y="90"/>
                    </a:lnTo>
                    <a:lnTo>
                      <a:pt x="110" y="80"/>
                    </a:lnTo>
                    <a:lnTo>
                      <a:pt x="95" y="71"/>
                    </a:lnTo>
                    <a:lnTo>
                      <a:pt x="80" y="63"/>
                    </a:lnTo>
                    <a:lnTo>
                      <a:pt x="65" y="54"/>
                    </a:lnTo>
                    <a:lnTo>
                      <a:pt x="51" y="46"/>
                    </a:lnTo>
                    <a:lnTo>
                      <a:pt x="39" y="38"/>
                    </a:lnTo>
                    <a:lnTo>
                      <a:pt x="27" y="29"/>
                    </a:lnTo>
                    <a:lnTo>
                      <a:pt x="17" y="21"/>
                    </a:lnTo>
                    <a:lnTo>
                      <a:pt x="8" y="1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AA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Freeform 17">
                <a:extLst>
                  <a:ext uri="{FF2B5EF4-FFF2-40B4-BE49-F238E27FC236}">
                    <a16:creationId xmlns:a16="http://schemas.microsoft.com/office/drawing/2014/main" id="{FDA4430F-5965-4765-A890-6D04B3412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2735"/>
                <a:ext cx="138" cy="138"/>
              </a:xfrm>
              <a:custGeom>
                <a:avLst/>
                <a:gdLst>
                  <a:gd name="T0" fmla="*/ 0 w 277"/>
                  <a:gd name="T1" fmla="*/ 0 h 277"/>
                  <a:gd name="T2" fmla="*/ 2 w 277"/>
                  <a:gd name="T3" fmla="*/ 0 h 277"/>
                  <a:gd name="T4" fmla="*/ 8 w 277"/>
                  <a:gd name="T5" fmla="*/ 3 h 277"/>
                  <a:gd name="T6" fmla="*/ 17 w 277"/>
                  <a:gd name="T7" fmla="*/ 7 h 277"/>
                  <a:gd name="T8" fmla="*/ 27 w 277"/>
                  <a:gd name="T9" fmla="*/ 13 h 277"/>
                  <a:gd name="T10" fmla="*/ 38 w 277"/>
                  <a:gd name="T11" fmla="*/ 21 h 277"/>
                  <a:gd name="T12" fmla="*/ 49 w 277"/>
                  <a:gd name="T13" fmla="*/ 32 h 277"/>
                  <a:gd name="T14" fmla="*/ 59 w 277"/>
                  <a:gd name="T15" fmla="*/ 44 h 277"/>
                  <a:gd name="T16" fmla="*/ 67 w 277"/>
                  <a:gd name="T17" fmla="*/ 59 h 277"/>
                  <a:gd name="T18" fmla="*/ 75 w 277"/>
                  <a:gd name="T19" fmla="*/ 75 h 277"/>
                  <a:gd name="T20" fmla="*/ 86 w 277"/>
                  <a:gd name="T21" fmla="*/ 90 h 277"/>
                  <a:gd name="T22" fmla="*/ 98 w 277"/>
                  <a:gd name="T23" fmla="*/ 103 h 277"/>
                  <a:gd name="T24" fmla="*/ 110 w 277"/>
                  <a:gd name="T25" fmla="*/ 114 h 277"/>
                  <a:gd name="T26" fmla="*/ 121 w 277"/>
                  <a:gd name="T27" fmla="*/ 124 h 277"/>
                  <a:gd name="T28" fmla="*/ 129 w 277"/>
                  <a:gd name="T29" fmla="*/ 132 h 277"/>
                  <a:gd name="T30" fmla="*/ 136 w 277"/>
                  <a:gd name="T31" fmla="*/ 136 h 277"/>
                  <a:gd name="T32" fmla="*/ 138 w 277"/>
                  <a:gd name="T33" fmla="*/ 138 h 277"/>
                  <a:gd name="T34" fmla="*/ 137 w 277"/>
                  <a:gd name="T35" fmla="*/ 137 h 277"/>
                  <a:gd name="T36" fmla="*/ 134 w 277"/>
                  <a:gd name="T37" fmla="*/ 136 h 277"/>
                  <a:gd name="T38" fmla="*/ 130 w 277"/>
                  <a:gd name="T39" fmla="*/ 133 h 277"/>
                  <a:gd name="T40" fmla="*/ 124 w 277"/>
                  <a:gd name="T41" fmla="*/ 131 h 277"/>
                  <a:gd name="T42" fmla="*/ 117 w 277"/>
                  <a:gd name="T43" fmla="*/ 127 h 277"/>
                  <a:gd name="T44" fmla="*/ 110 w 277"/>
                  <a:gd name="T45" fmla="*/ 122 h 277"/>
                  <a:gd name="T46" fmla="*/ 101 w 277"/>
                  <a:gd name="T47" fmla="*/ 116 h 277"/>
                  <a:gd name="T48" fmla="*/ 93 w 277"/>
                  <a:gd name="T49" fmla="*/ 110 h 277"/>
                  <a:gd name="T50" fmla="*/ 83 w 277"/>
                  <a:gd name="T51" fmla="*/ 105 h 277"/>
                  <a:gd name="T52" fmla="*/ 75 w 277"/>
                  <a:gd name="T53" fmla="*/ 98 h 277"/>
                  <a:gd name="T54" fmla="*/ 66 w 277"/>
                  <a:gd name="T55" fmla="*/ 91 h 277"/>
                  <a:gd name="T56" fmla="*/ 57 w 277"/>
                  <a:gd name="T57" fmla="*/ 85 h 277"/>
                  <a:gd name="T58" fmla="*/ 50 w 277"/>
                  <a:gd name="T59" fmla="*/ 78 h 277"/>
                  <a:gd name="T60" fmla="*/ 44 w 277"/>
                  <a:gd name="T61" fmla="*/ 71 h 277"/>
                  <a:gd name="T62" fmla="*/ 38 w 277"/>
                  <a:gd name="T63" fmla="*/ 64 h 277"/>
                  <a:gd name="T64" fmla="*/ 34 w 277"/>
                  <a:gd name="T65" fmla="*/ 57 h 277"/>
                  <a:gd name="T66" fmla="*/ 28 w 277"/>
                  <a:gd name="T67" fmla="*/ 45 h 277"/>
                  <a:gd name="T68" fmla="*/ 22 w 277"/>
                  <a:gd name="T69" fmla="*/ 34 h 277"/>
                  <a:gd name="T70" fmla="*/ 17 w 277"/>
                  <a:gd name="T71" fmla="*/ 24 h 277"/>
                  <a:gd name="T72" fmla="*/ 11 w 277"/>
                  <a:gd name="T73" fmla="*/ 15 h 277"/>
                  <a:gd name="T74" fmla="*/ 7 w 277"/>
                  <a:gd name="T75" fmla="*/ 9 h 277"/>
                  <a:gd name="T76" fmla="*/ 3 w 277"/>
                  <a:gd name="T77" fmla="*/ 4 h 277"/>
                  <a:gd name="T78" fmla="*/ 0 w 277"/>
                  <a:gd name="T79" fmla="*/ 1 h 277"/>
                  <a:gd name="T80" fmla="*/ 0 w 277"/>
                  <a:gd name="T81" fmla="*/ 0 h 27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77" h="277">
                    <a:moveTo>
                      <a:pt x="0" y="0"/>
                    </a:moveTo>
                    <a:lnTo>
                      <a:pt x="5" y="1"/>
                    </a:lnTo>
                    <a:lnTo>
                      <a:pt x="16" y="7"/>
                    </a:lnTo>
                    <a:lnTo>
                      <a:pt x="34" y="15"/>
                    </a:lnTo>
                    <a:lnTo>
                      <a:pt x="54" y="27"/>
                    </a:lnTo>
                    <a:lnTo>
                      <a:pt x="76" y="43"/>
                    </a:lnTo>
                    <a:lnTo>
                      <a:pt x="99" y="64"/>
                    </a:lnTo>
                    <a:lnTo>
                      <a:pt x="119" y="89"/>
                    </a:lnTo>
                    <a:lnTo>
                      <a:pt x="135" y="119"/>
                    </a:lnTo>
                    <a:lnTo>
                      <a:pt x="151" y="150"/>
                    </a:lnTo>
                    <a:lnTo>
                      <a:pt x="173" y="180"/>
                    </a:lnTo>
                    <a:lnTo>
                      <a:pt x="196" y="206"/>
                    </a:lnTo>
                    <a:lnTo>
                      <a:pt x="220" y="229"/>
                    </a:lnTo>
                    <a:lnTo>
                      <a:pt x="242" y="249"/>
                    </a:lnTo>
                    <a:lnTo>
                      <a:pt x="259" y="264"/>
                    </a:lnTo>
                    <a:lnTo>
                      <a:pt x="272" y="273"/>
                    </a:lnTo>
                    <a:lnTo>
                      <a:pt x="277" y="277"/>
                    </a:lnTo>
                    <a:lnTo>
                      <a:pt x="274" y="275"/>
                    </a:lnTo>
                    <a:lnTo>
                      <a:pt x="269" y="272"/>
                    </a:lnTo>
                    <a:lnTo>
                      <a:pt x="260" y="267"/>
                    </a:lnTo>
                    <a:lnTo>
                      <a:pt x="249" y="262"/>
                    </a:lnTo>
                    <a:lnTo>
                      <a:pt x="235" y="254"/>
                    </a:lnTo>
                    <a:lnTo>
                      <a:pt x="220" y="244"/>
                    </a:lnTo>
                    <a:lnTo>
                      <a:pt x="203" y="233"/>
                    </a:lnTo>
                    <a:lnTo>
                      <a:pt x="186" y="221"/>
                    </a:lnTo>
                    <a:lnTo>
                      <a:pt x="167" y="210"/>
                    </a:lnTo>
                    <a:lnTo>
                      <a:pt x="150" y="197"/>
                    </a:lnTo>
                    <a:lnTo>
                      <a:pt x="133" y="183"/>
                    </a:lnTo>
                    <a:lnTo>
                      <a:pt x="115" y="170"/>
                    </a:lnTo>
                    <a:lnTo>
                      <a:pt x="100" y="156"/>
                    </a:lnTo>
                    <a:lnTo>
                      <a:pt x="88" y="142"/>
                    </a:lnTo>
                    <a:lnTo>
                      <a:pt x="77" y="128"/>
                    </a:lnTo>
                    <a:lnTo>
                      <a:pt x="69" y="115"/>
                    </a:lnTo>
                    <a:lnTo>
                      <a:pt x="57" y="90"/>
                    </a:lnTo>
                    <a:lnTo>
                      <a:pt x="45" y="68"/>
                    </a:lnTo>
                    <a:lnTo>
                      <a:pt x="34" y="49"/>
                    </a:lnTo>
                    <a:lnTo>
                      <a:pt x="23" y="31"/>
                    </a:lnTo>
                    <a:lnTo>
                      <a:pt x="14" y="19"/>
                    </a:lnTo>
                    <a:lnTo>
                      <a:pt x="6" y="8"/>
                    </a:lnTo>
                    <a:lnTo>
                      <a:pt x="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A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9" name="Freeform 18">
                <a:extLst>
                  <a:ext uri="{FF2B5EF4-FFF2-40B4-BE49-F238E27FC236}">
                    <a16:creationId xmlns:a16="http://schemas.microsoft.com/office/drawing/2014/main" id="{873B0BA8-1DAD-4845-978A-09FC22AF5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1" y="2918"/>
                <a:ext cx="161" cy="96"/>
              </a:xfrm>
              <a:custGeom>
                <a:avLst/>
                <a:gdLst>
                  <a:gd name="T0" fmla="*/ 0 w 323"/>
                  <a:gd name="T1" fmla="*/ 0 h 194"/>
                  <a:gd name="T2" fmla="*/ 2 w 323"/>
                  <a:gd name="T3" fmla="*/ 0 h 194"/>
                  <a:gd name="T4" fmla="*/ 7 w 323"/>
                  <a:gd name="T5" fmla="*/ 2 h 194"/>
                  <a:gd name="T6" fmla="*/ 15 w 323"/>
                  <a:gd name="T7" fmla="*/ 5 h 194"/>
                  <a:gd name="T8" fmla="*/ 25 w 323"/>
                  <a:gd name="T9" fmla="*/ 9 h 194"/>
                  <a:gd name="T10" fmla="*/ 36 w 323"/>
                  <a:gd name="T11" fmla="*/ 13 h 194"/>
                  <a:gd name="T12" fmla="*/ 46 w 323"/>
                  <a:gd name="T13" fmla="*/ 18 h 194"/>
                  <a:gd name="T14" fmla="*/ 56 w 323"/>
                  <a:gd name="T15" fmla="*/ 24 h 194"/>
                  <a:gd name="T16" fmla="*/ 64 w 323"/>
                  <a:gd name="T17" fmla="*/ 31 h 194"/>
                  <a:gd name="T18" fmla="*/ 70 w 323"/>
                  <a:gd name="T19" fmla="*/ 36 h 194"/>
                  <a:gd name="T20" fmla="*/ 76 w 323"/>
                  <a:gd name="T21" fmla="*/ 42 h 194"/>
                  <a:gd name="T22" fmla="*/ 83 w 323"/>
                  <a:gd name="T23" fmla="*/ 48 h 194"/>
                  <a:gd name="T24" fmla="*/ 91 w 323"/>
                  <a:gd name="T25" fmla="*/ 52 h 194"/>
                  <a:gd name="T26" fmla="*/ 99 w 323"/>
                  <a:gd name="T27" fmla="*/ 58 h 194"/>
                  <a:gd name="T28" fmla="*/ 107 w 323"/>
                  <a:gd name="T29" fmla="*/ 64 h 194"/>
                  <a:gd name="T30" fmla="*/ 115 w 323"/>
                  <a:gd name="T31" fmla="*/ 69 h 194"/>
                  <a:gd name="T32" fmla="*/ 123 w 323"/>
                  <a:gd name="T33" fmla="*/ 74 h 194"/>
                  <a:gd name="T34" fmla="*/ 131 w 323"/>
                  <a:gd name="T35" fmla="*/ 78 h 194"/>
                  <a:gd name="T36" fmla="*/ 138 w 323"/>
                  <a:gd name="T37" fmla="*/ 83 h 194"/>
                  <a:gd name="T38" fmla="*/ 144 w 323"/>
                  <a:gd name="T39" fmla="*/ 86 h 194"/>
                  <a:gd name="T40" fmla="*/ 150 w 323"/>
                  <a:gd name="T41" fmla="*/ 90 h 194"/>
                  <a:gd name="T42" fmla="*/ 155 w 323"/>
                  <a:gd name="T43" fmla="*/ 93 h 194"/>
                  <a:gd name="T44" fmla="*/ 158 w 323"/>
                  <a:gd name="T45" fmla="*/ 94 h 194"/>
                  <a:gd name="T46" fmla="*/ 160 w 323"/>
                  <a:gd name="T47" fmla="*/ 96 h 194"/>
                  <a:gd name="T48" fmla="*/ 161 w 323"/>
                  <a:gd name="T49" fmla="*/ 96 h 194"/>
                  <a:gd name="T50" fmla="*/ 160 w 323"/>
                  <a:gd name="T51" fmla="*/ 96 h 194"/>
                  <a:gd name="T52" fmla="*/ 158 w 323"/>
                  <a:gd name="T53" fmla="*/ 96 h 194"/>
                  <a:gd name="T54" fmla="*/ 154 w 323"/>
                  <a:gd name="T55" fmla="*/ 94 h 194"/>
                  <a:gd name="T56" fmla="*/ 150 w 323"/>
                  <a:gd name="T57" fmla="*/ 93 h 194"/>
                  <a:gd name="T58" fmla="*/ 144 w 323"/>
                  <a:gd name="T59" fmla="*/ 91 h 194"/>
                  <a:gd name="T60" fmla="*/ 137 w 323"/>
                  <a:gd name="T61" fmla="*/ 89 h 194"/>
                  <a:gd name="T62" fmla="*/ 130 w 323"/>
                  <a:gd name="T63" fmla="*/ 87 h 194"/>
                  <a:gd name="T64" fmla="*/ 122 w 323"/>
                  <a:gd name="T65" fmla="*/ 84 h 194"/>
                  <a:gd name="T66" fmla="*/ 114 w 323"/>
                  <a:gd name="T67" fmla="*/ 81 h 194"/>
                  <a:gd name="T68" fmla="*/ 106 w 323"/>
                  <a:gd name="T69" fmla="*/ 78 h 194"/>
                  <a:gd name="T70" fmla="*/ 99 w 323"/>
                  <a:gd name="T71" fmla="*/ 74 h 194"/>
                  <a:gd name="T72" fmla="*/ 91 w 323"/>
                  <a:gd name="T73" fmla="*/ 71 h 194"/>
                  <a:gd name="T74" fmla="*/ 83 w 323"/>
                  <a:gd name="T75" fmla="*/ 67 h 194"/>
                  <a:gd name="T76" fmla="*/ 76 w 323"/>
                  <a:gd name="T77" fmla="*/ 63 h 194"/>
                  <a:gd name="T78" fmla="*/ 71 w 323"/>
                  <a:gd name="T79" fmla="*/ 58 h 194"/>
                  <a:gd name="T80" fmla="*/ 65 w 323"/>
                  <a:gd name="T81" fmla="*/ 54 h 194"/>
                  <a:gd name="T82" fmla="*/ 56 w 323"/>
                  <a:gd name="T83" fmla="*/ 45 h 194"/>
                  <a:gd name="T84" fmla="*/ 45 w 323"/>
                  <a:gd name="T85" fmla="*/ 36 h 194"/>
                  <a:gd name="T86" fmla="*/ 34 w 323"/>
                  <a:gd name="T87" fmla="*/ 26 h 194"/>
                  <a:gd name="T88" fmla="*/ 23 w 323"/>
                  <a:gd name="T89" fmla="*/ 18 h 194"/>
                  <a:gd name="T90" fmla="*/ 14 w 323"/>
                  <a:gd name="T91" fmla="*/ 11 h 194"/>
                  <a:gd name="T92" fmla="*/ 7 w 323"/>
                  <a:gd name="T93" fmla="*/ 5 h 194"/>
                  <a:gd name="T94" fmla="*/ 2 w 323"/>
                  <a:gd name="T95" fmla="*/ 1 h 194"/>
                  <a:gd name="T96" fmla="*/ 0 w 323"/>
                  <a:gd name="T97" fmla="*/ 0 h 194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323" h="194">
                    <a:moveTo>
                      <a:pt x="0" y="0"/>
                    </a:moveTo>
                    <a:lnTo>
                      <a:pt x="4" y="1"/>
                    </a:lnTo>
                    <a:lnTo>
                      <a:pt x="15" y="5"/>
                    </a:lnTo>
                    <a:lnTo>
                      <a:pt x="30" y="10"/>
                    </a:lnTo>
                    <a:lnTo>
                      <a:pt x="50" y="18"/>
                    </a:lnTo>
                    <a:lnTo>
                      <a:pt x="72" y="26"/>
                    </a:lnTo>
                    <a:lnTo>
                      <a:pt x="92" y="37"/>
                    </a:lnTo>
                    <a:lnTo>
                      <a:pt x="112" y="49"/>
                    </a:lnTo>
                    <a:lnTo>
                      <a:pt x="129" y="63"/>
                    </a:lnTo>
                    <a:lnTo>
                      <a:pt x="141" y="73"/>
                    </a:lnTo>
                    <a:lnTo>
                      <a:pt x="153" y="84"/>
                    </a:lnTo>
                    <a:lnTo>
                      <a:pt x="167" y="96"/>
                    </a:lnTo>
                    <a:lnTo>
                      <a:pt x="183" y="106"/>
                    </a:lnTo>
                    <a:lnTo>
                      <a:pt x="198" y="118"/>
                    </a:lnTo>
                    <a:lnTo>
                      <a:pt x="214" y="129"/>
                    </a:lnTo>
                    <a:lnTo>
                      <a:pt x="230" y="140"/>
                    </a:lnTo>
                    <a:lnTo>
                      <a:pt x="247" y="149"/>
                    </a:lnTo>
                    <a:lnTo>
                      <a:pt x="262" y="158"/>
                    </a:lnTo>
                    <a:lnTo>
                      <a:pt x="276" y="167"/>
                    </a:lnTo>
                    <a:lnTo>
                      <a:pt x="289" y="174"/>
                    </a:lnTo>
                    <a:lnTo>
                      <a:pt x="301" y="181"/>
                    </a:lnTo>
                    <a:lnTo>
                      <a:pt x="310" y="187"/>
                    </a:lnTo>
                    <a:lnTo>
                      <a:pt x="317" y="190"/>
                    </a:lnTo>
                    <a:lnTo>
                      <a:pt x="321" y="193"/>
                    </a:lnTo>
                    <a:lnTo>
                      <a:pt x="323" y="194"/>
                    </a:lnTo>
                    <a:lnTo>
                      <a:pt x="321" y="194"/>
                    </a:lnTo>
                    <a:lnTo>
                      <a:pt x="317" y="193"/>
                    </a:lnTo>
                    <a:lnTo>
                      <a:pt x="309" y="190"/>
                    </a:lnTo>
                    <a:lnTo>
                      <a:pt x="300" y="187"/>
                    </a:lnTo>
                    <a:lnTo>
                      <a:pt x="288" y="183"/>
                    </a:lnTo>
                    <a:lnTo>
                      <a:pt x="275" y="180"/>
                    </a:lnTo>
                    <a:lnTo>
                      <a:pt x="260" y="175"/>
                    </a:lnTo>
                    <a:lnTo>
                      <a:pt x="245" y="170"/>
                    </a:lnTo>
                    <a:lnTo>
                      <a:pt x="229" y="164"/>
                    </a:lnTo>
                    <a:lnTo>
                      <a:pt x="213" y="157"/>
                    </a:lnTo>
                    <a:lnTo>
                      <a:pt x="198" y="150"/>
                    </a:lnTo>
                    <a:lnTo>
                      <a:pt x="182" y="143"/>
                    </a:lnTo>
                    <a:lnTo>
                      <a:pt x="167" y="135"/>
                    </a:lnTo>
                    <a:lnTo>
                      <a:pt x="153" y="127"/>
                    </a:lnTo>
                    <a:lnTo>
                      <a:pt x="142" y="118"/>
                    </a:lnTo>
                    <a:lnTo>
                      <a:pt x="131" y="109"/>
                    </a:lnTo>
                    <a:lnTo>
                      <a:pt x="112" y="90"/>
                    </a:lnTo>
                    <a:lnTo>
                      <a:pt x="90" y="72"/>
                    </a:lnTo>
                    <a:lnTo>
                      <a:pt x="68" y="53"/>
                    </a:lnTo>
                    <a:lnTo>
                      <a:pt x="47" y="36"/>
                    </a:lnTo>
                    <a:lnTo>
                      <a:pt x="29" y="22"/>
                    </a:lnTo>
                    <a:lnTo>
                      <a:pt x="14" y="11"/>
                    </a:lnTo>
                    <a:lnTo>
                      <a:pt x="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A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0" name="Freeform 19">
                <a:extLst>
                  <a:ext uri="{FF2B5EF4-FFF2-40B4-BE49-F238E27FC236}">
                    <a16:creationId xmlns:a16="http://schemas.microsoft.com/office/drawing/2014/main" id="{9F8A2F00-2225-4165-A05F-BC1B843FFC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5" y="2712"/>
                <a:ext cx="20" cy="35"/>
              </a:xfrm>
              <a:custGeom>
                <a:avLst/>
                <a:gdLst>
                  <a:gd name="T0" fmla="*/ 18 w 40"/>
                  <a:gd name="T1" fmla="*/ 20 h 71"/>
                  <a:gd name="T2" fmla="*/ 15 w 40"/>
                  <a:gd name="T3" fmla="*/ 27 h 71"/>
                  <a:gd name="T4" fmla="*/ 11 w 40"/>
                  <a:gd name="T5" fmla="*/ 32 h 71"/>
                  <a:gd name="T6" fmla="*/ 7 w 40"/>
                  <a:gd name="T7" fmla="*/ 35 h 71"/>
                  <a:gd name="T8" fmla="*/ 4 w 40"/>
                  <a:gd name="T9" fmla="*/ 35 h 71"/>
                  <a:gd name="T10" fmla="*/ 1 w 40"/>
                  <a:gd name="T11" fmla="*/ 33 h 71"/>
                  <a:gd name="T12" fmla="*/ 0 w 40"/>
                  <a:gd name="T13" fmla="*/ 28 h 71"/>
                  <a:gd name="T14" fmla="*/ 1 w 40"/>
                  <a:gd name="T15" fmla="*/ 22 h 71"/>
                  <a:gd name="T16" fmla="*/ 2 w 40"/>
                  <a:gd name="T17" fmla="*/ 15 h 71"/>
                  <a:gd name="T18" fmla="*/ 5 w 40"/>
                  <a:gd name="T19" fmla="*/ 8 h 71"/>
                  <a:gd name="T20" fmla="*/ 9 w 40"/>
                  <a:gd name="T21" fmla="*/ 3 h 71"/>
                  <a:gd name="T22" fmla="*/ 13 w 40"/>
                  <a:gd name="T23" fmla="*/ 0 h 71"/>
                  <a:gd name="T24" fmla="*/ 17 w 40"/>
                  <a:gd name="T25" fmla="*/ 0 h 71"/>
                  <a:gd name="T26" fmla="*/ 19 w 40"/>
                  <a:gd name="T27" fmla="*/ 2 h 71"/>
                  <a:gd name="T28" fmla="*/ 20 w 40"/>
                  <a:gd name="T29" fmla="*/ 7 h 71"/>
                  <a:gd name="T30" fmla="*/ 20 w 40"/>
                  <a:gd name="T31" fmla="*/ 13 h 71"/>
                  <a:gd name="T32" fmla="*/ 18 w 40"/>
                  <a:gd name="T33" fmla="*/ 20 h 7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40" h="71">
                    <a:moveTo>
                      <a:pt x="35" y="40"/>
                    </a:moveTo>
                    <a:lnTo>
                      <a:pt x="30" y="54"/>
                    </a:lnTo>
                    <a:lnTo>
                      <a:pt x="22" y="65"/>
                    </a:lnTo>
                    <a:lnTo>
                      <a:pt x="13" y="70"/>
                    </a:lnTo>
                    <a:lnTo>
                      <a:pt x="7" y="71"/>
                    </a:lnTo>
                    <a:lnTo>
                      <a:pt x="2" y="66"/>
                    </a:lnTo>
                    <a:lnTo>
                      <a:pt x="0" y="56"/>
                    </a:lnTo>
                    <a:lnTo>
                      <a:pt x="1" y="44"/>
                    </a:lnTo>
                    <a:lnTo>
                      <a:pt x="4" y="30"/>
                    </a:lnTo>
                    <a:lnTo>
                      <a:pt x="10" y="16"/>
                    </a:lnTo>
                    <a:lnTo>
                      <a:pt x="18" y="6"/>
                    </a:lnTo>
                    <a:lnTo>
                      <a:pt x="26" y="0"/>
                    </a:lnTo>
                    <a:lnTo>
                      <a:pt x="33" y="0"/>
                    </a:lnTo>
                    <a:lnTo>
                      <a:pt x="38" y="5"/>
                    </a:lnTo>
                    <a:lnTo>
                      <a:pt x="40" y="14"/>
                    </a:lnTo>
                    <a:lnTo>
                      <a:pt x="39" y="27"/>
                    </a:lnTo>
                    <a:lnTo>
                      <a:pt x="35" y="40"/>
                    </a:lnTo>
                    <a:close/>
                  </a:path>
                </a:pathLst>
              </a:custGeom>
              <a:solidFill>
                <a:srgbClr val="FFF2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0" name="Line 20">
              <a:extLst>
                <a:ext uri="{FF2B5EF4-FFF2-40B4-BE49-F238E27FC236}">
                  <a16:creationId xmlns:a16="http://schemas.microsoft.com/office/drawing/2014/main" id="{6B881ABE-BCD4-4E8A-B5FB-C40E990D7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39" y="2489"/>
              <a:ext cx="783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Text Box 31">
              <a:extLst>
                <a:ext uri="{FF2B5EF4-FFF2-40B4-BE49-F238E27FC236}">
                  <a16:creationId xmlns:a16="http://schemas.microsoft.com/office/drawing/2014/main" id="{5D18BAAD-D1D1-4861-880A-C21E6C707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7" y="2375"/>
              <a:ext cx="8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F = -5,000N</a:t>
              </a:r>
            </a:p>
          </p:txBody>
        </p:sp>
      </p:grpSp>
      <p:grpSp>
        <p:nvGrpSpPr>
          <p:cNvPr id="13347" name="Group 35">
            <a:extLst>
              <a:ext uri="{FF2B5EF4-FFF2-40B4-BE49-F238E27FC236}">
                <a16:creationId xmlns:a16="http://schemas.microsoft.com/office/drawing/2014/main" id="{7BA0FE95-E832-4C97-8E57-51676F3D0403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5353050"/>
            <a:ext cx="2455863" cy="422275"/>
            <a:chOff x="1114" y="2862"/>
            <a:chExt cx="1547" cy="266"/>
          </a:xfrm>
        </p:grpSpPr>
        <p:sp>
          <p:nvSpPr>
            <p:cNvPr id="11276" name="Line 8">
              <a:extLst>
                <a:ext uri="{FF2B5EF4-FFF2-40B4-BE49-F238E27FC236}">
                  <a16:creationId xmlns:a16="http://schemas.microsoft.com/office/drawing/2014/main" id="{03C34002-9469-4315-9348-C0B5FA0EEA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683" y="2983"/>
              <a:ext cx="69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Text Box 9">
              <a:extLst>
                <a:ext uri="{FF2B5EF4-FFF2-40B4-BE49-F238E27FC236}">
                  <a16:creationId xmlns:a16="http://schemas.microsoft.com/office/drawing/2014/main" id="{03DB60D6-7297-4BE5-9B43-78A2718932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4" y="2871"/>
              <a:ext cx="45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v</a:t>
              </a:r>
              <a:r>
                <a:rPr lang="en-US" altLang="en-US" baseline="-25000"/>
                <a:t>f</a:t>
              </a:r>
              <a:r>
                <a:rPr lang="en-US" altLang="en-US"/>
                <a:t> = ?</a:t>
              </a:r>
            </a:p>
          </p:txBody>
        </p:sp>
        <p:pic>
          <p:nvPicPr>
            <p:cNvPr id="11278" name="Picture 33">
              <a:extLst>
                <a:ext uri="{FF2B5EF4-FFF2-40B4-BE49-F238E27FC236}">
                  <a16:creationId xmlns:a16="http://schemas.microsoft.com/office/drawing/2014/main" id="{5EC12389-0CF4-4D89-A5C5-DEF9C75ABB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1" y="2862"/>
              <a:ext cx="290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3348" name="Group 36">
            <a:extLst>
              <a:ext uri="{FF2B5EF4-FFF2-40B4-BE49-F238E27FC236}">
                <a16:creationId xmlns:a16="http://schemas.microsoft.com/office/drawing/2014/main" id="{5FC96F9F-CC17-4552-8486-283F51509F6B}"/>
              </a:ext>
            </a:extLst>
          </p:cNvPr>
          <p:cNvGrpSpPr>
            <a:grpSpLocks/>
          </p:cNvGrpSpPr>
          <p:nvPr/>
        </p:nvGrpSpPr>
        <p:grpSpPr bwMode="auto">
          <a:xfrm>
            <a:off x="1697038" y="4175125"/>
            <a:ext cx="3009900" cy="422275"/>
            <a:chOff x="1164" y="2363"/>
            <a:chExt cx="1896" cy="266"/>
          </a:xfrm>
        </p:grpSpPr>
        <p:sp>
          <p:nvSpPr>
            <p:cNvPr id="11273" name="Line 5">
              <a:extLst>
                <a:ext uri="{FF2B5EF4-FFF2-40B4-BE49-F238E27FC236}">
                  <a16:creationId xmlns:a16="http://schemas.microsoft.com/office/drawing/2014/main" id="{71F67646-8634-4550-B454-393AE6702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3" y="2488"/>
              <a:ext cx="699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Text Box 6">
              <a:extLst>
                <a:ext uri="{FF2B5EF4-FFF2-40B4-BE49-F238E27FC236}">
                  <a16:creationId xmlns:a16="http://schemas.microsoft.com/office/drawing/2014/main" id="{525D2293-7329-438B-A493-84826936B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5" y="2375"/>
              <a:ext cx="80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v</a:t>
              </a:r>
              <a:r>
                <a:rPr lang="en-US" altLang="en-US" baseline="-25000"/>
                <a:t>i</a:t>
              </a:r>
              <a:r>
                <a:rPr lang="en-US" altLang="en-US"/>
                <a:t> = 40 m/s</a:t>
              </a:r>
            </a:p>
          </p:txBody>
        </p:sp>
        <p:pic>
          <p:nvPicPr>
            <p:cNvPr id="11275" name="Picture 34">
              <a:extLst>
                <a:ext uri="{FF2B5EF4-FFF2-40B4-BE49-F238E27FC236}">
                  <a16:creationId xmlns:a16="http://schemas.microsoft.com/office/drawing/2014/main" id="{FD2B2D89-0463-49AA-9F83-E22760DD9F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" y="2363"/>
              <a:ext cx="290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350" name="Text Box 38">
            <a:extLst>
              <a:ext uri="{FF2B5EF4-FFF2-40B4-BE49-F238E27FC236}">
                <a16:creationId xmlns:a16="http://schemas.microsoft.com/office/drawing/2014/main" id="{A136B1D9-137D-48B5-9D9C-CFB17FC14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8" y="415925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Before</a:t>
            </a:r>
          </a:p>
        </p:txBody>
      </p:sp>
      <p:sp>
        <p:nvSpPr>
          <p:cNvPr id="13351" name="Text Box 39">
            <a:extLst>
              <a:ext uri="{FF2B5EF4-FFF2-40B4-BE49-F238E27FC236}">
                <a16:creationId xmlns:a16="http://schemas.microsoft.com/office/drawing/2014/main" id="{227FC6A0-5023-4D16-8B88-0524AF86B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5454650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After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50" grpId="0"/>
      <p:bldP spid="133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6279CBD-13AB-462B-91E8-A1BE38667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Solve the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9" name="Rectangle 3">
                <a:extLst>
                  <a:ext uri="{FF2B5EF4-FFF2-40B4-BE49-F238E27FC236}">
                    <a16:creationId xmlns:a16="http://schemas.microsoft.com/office/drawing/2014/main" id="{59BAAF8A-7AF8-4246-AB88-2DD29DD3ADA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949325" y="1981199"/>
                <a:ext cx="7661275" cy="4678219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 panose="02040503050406030204" pitchFamily="18" charset="0"/>
                      </a:rPr>
                      <m:t>𝑱</m:t>
                    </m:r>
                    <m:r>
                      <a:rPr lang="en-US" altLang="en-US" sz="2400" b="1" i="1" smtClean="0">
                        <a:latin typeface="Cambria Math" panose="02040503050406030204" pitchFamily="18" charset="0"/>
                      </a:rPr>
                      <m:t>=∆</m:t>
                    </m:r>
                    <m:r>
                      <a:rPr lang="en-US" alt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endParaRPr lang="en-US" altLang="en-US" sz="2400" b="1" i="1" dirty="0">
                  <a:latin typeface="Cambria Math" panose="020405030504060302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– 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 –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sz="2400" b="1" i="1" dirty="0" err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altLang="en-US" sz="2400" b="1" i="1" baseline="-25000" dirty="0" err="1" smtClean="0">
                        <a:latin typeface="Cambria Math" panose="02040503050406030204" pitchFamily="18" charset="0"/>
                      </a:rPr>
                      <m:t>𝒏𝒆𝒕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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𝑡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+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𝑖</m:t>
                    </m:r>
                  </m:oMath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=(−5,000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𝑁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)(0.003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)+(0.145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𝑘𝑔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)(40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𝑚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/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)</m:t>
                    </m:r>
                  </m:oMath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𝒑</m:t>
                    </m:r>
                    <m:r>
                      <a:rPr lang="en-US" altLang="en-US" sz="2400" i="1" baseline="-25000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=−9.2 </m:t>
                    </m:r>
                    <m:r>
                      <a:rPr lang="en-US" altLang="en-US" sz="2400" i="1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𝑘𝑔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MT Symbol" pitchFamily="82" charset="2"/>
                      </a:rPr>
                      <m:t>∙</m:t>
                    </m:r>
                    <m:f>
                      <m:f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</m:ctrlPr>
                      </m:fPr>
                      <m:num>
                        <m:r>
                          <a:rPr lang="en-US" altLang="en-US" sz="2400" i="1" dirty="0" err="1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𝑚</m:t>
                        </m:r>
                      </m:num>
                      <m:den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𝑠</m:t>
                        </m:r>
                      </m:den>
                    </m:f>
                  </m:oMath>
                </a14:m>
                <a:endParaRPr lang="en-US" altLang="en-US" sz="2400" baseline="-25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i="1" baseline="-25000" dirty="0" err="1" smtClean="0">
                        <a:latin typeface="Cambria Math" panose="02040503050406030204" pitchFamily="18" charset="0"/>
                        <a:sym typeface="MT Symbol" pitchFamily="82" charset="2"/>
                      </a:rPr>
                      <m:t>𝑓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f>
                      <m:fPr>
                        <m:ctrlPr>
                          <a:rPr lang="en-US" altLang="en-US" sz="2400" b="1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𝒑</m:t>
                        </m:r>
                        <m:r>
                          <a:rPr lang="en-US" altLang="en-US" sz="2400" i="1" baseline="-25000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𝑓</m:t>
                        </m:r>
                      </m:num>
                      <m:den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𝑚</m:t>
                        </m:r>
                      </m:den>
                    </m:f>
                    <m:r>
                      <a:rPr lang="en-US" altLang="en-US" sz="2400" i="1" dirty="0" smtClean="0"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f>
                      <m:f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</m:ctrlPr>
                      </m:fPr>
                      <m:num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−9.2 </m:t>
                        </m:r>
                        <m:r>
                          <a:rPr lang="en-US" altLang="en-US" sz="2400" i="1" dirty="0" err="1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𝑘𝑔</m:t>
                        </m:r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MT Symbol" pitchFamily="82" charset="2"/>
                          </a:rPr>
                          <m:t>∙</m:t>
                        </m:r>
                        <m:f>
                          <m:f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  <a:sym typeface="MT Symbol" pitchFamily="82" charset="2"/>
                              </a:rPr>
                            </m:ctrlPr>
                          </m:fPr>
                          <m:num>
                            <m:r>
                              <a:rPr lang="en-US" altLang="en-US" sz="2400" i="1" dirty="0" err="1" smtClean="0">
                                <a:latin typeface="Cambria Math" panose="02040503050406030204" pitchFamily="18" charset="0"/>
                                <a:sym typeface="MT Symbol" pitchFamily="82" charset="2"/>
                              </a:rPr>
                              <m:t>𝑚</m:t>
                            </m:r>
                          </m:num>
                          <m:den>
                            <m:r>
                              <a:rPr lang="en-US" altLang="en-US" sz="2400" i="1" dirty="0" smtClean="0">
                                <a:latin typeface="Cambria Math" panose="02040503050406030204" pitchFamily="18" charset="0"/>
                                <a:sym typeface="MT Symbol" pitchFamily="82" charset="2"/>
                              </a:rPr>
                              <m:t>𝑠</m:t>
                            </m:r>
                          </m:den>
                        </m:f>
                      </m:num>
                      <m:den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0.145</m:t>
                        </m:r>
                        <m:r>
                          <a:rPr lang="en-US" altLang="en-US" sz="2400" i="1" dirty="0" smtClean="0">
                            <a:latin typeface="Cambria Math" panose="02040503050406030204" pitchFamily="18" charset="0"/>
                            <a:sym typeface="MT Symbol" pitchFamily="82" charset="2"/>
                          </a:rPr>
                          <m:t>𝑘𝑔</m:t>
                        </m:r>
                      </m:den>
                    </m:f>
                  </m:oMath>
                </a14:m>
                <a:endParaRPr lang="en-US" altLang="en-US" sz="24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1000" dirty="0">
                  <a:sym typeface="MT Symbol" pitchFamily="8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𝒗</m:t>
                    </m:r>
                    <m:r>
                      <a:rPr lang="en-US" altLang="en-US" sz="2400" b="1" i="1" baseline="-25000" dirty="0" err="1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𝒇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 = −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𝟔𝟑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𝒎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/</m:t>
                    </m:r>
                    <m:r>
                      <a:rPr lang="en-US" altLang="en-US" sz="2400" b="1" i="1" dirty="0" smtClean="0">
                        <a:solidFill>
                          <a:srgbClr val="3333CC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𝒔</m:t>
                    </m:r>
                  </m:oMath>
                </a14:m>
                <a:endParaRPr lang="en-US" altLang="en-US" sz="2400" b="1" dirty="0">
                  <a:solidFill>
                    <a:srgbClr val="3333CC"/>
                  </a:solidFill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14339" name="Rectangle 3">
                <a:extLst>
                  <a:ext uri="{FF2B5EF4-FFF2-40B4-BE49-F238E27FC236}">
                    <a16:creationId xmlns:a16="http://schemas.microsoft.com/office/drawing/2014/main" id="{59BAAF8A-7AF8-4246-AB88-2DD29DD3AD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949325" y="1981199"/>
                <a:ext cx="7661275" cy="4678219"/>
              </a:xfrm>
              <a:blipFill>
                <a:blip r:embed="rId2"/>
                <a:stretch>
                  <a:fillRect l="-398" b="-3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3554364-BF3D-40D2-9252-1CC39FE8EDF8}"/>
                  </a:ext>
                </a:extLst>
              </p:cNvPr>
              <p:cNvSpPr txBox="1"/>
              <p:nvPr/>
            </p:nvSpPr>
            <p:spPr>
              <a:xfrm>
                <a:off x="5638591" y="2068944"/>
                <a:ext cx="1924116" cy="1674754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rgbClr val="002060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u="sng" dirty="0">
                    <a:latin typeface="Cambria Math" panose="02040503050406030204" pitchFamily="18" charset="0"/>
                  </a:rPr>
                  <a:t>Given Parameters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=0.145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=40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𝑛𝑒𝑡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=−5,000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=0.003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3554364-BF3D-40D2-9252-1CC39FE8E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591" y="2068944"/>
                <a:ext cx="1924116" cy="1674754"/>
              </a:xfrm>
              <a:prstGeom prst="rect">
                <a:avLst/>
              </a:prstGeom>
              <a:blipFill>
                <a:blip r:embed="rId3"/>
                <a:stretch>
                  <a:fillRect l="-1572" t="-1805" r="-943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  <p:bldP spid="2" grpId="0" animBg="1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4478</TotalTime>
  <Words>1687</Words>
  <Application>Microsoft Office PowerPoint</Application>
  <PresentationFormat>On-screen Show (4:3)</PresentationFormat>
  <Paragraphs>215</Paragraphs>
  <Slides>29</Slides>
  <Notes>2</Notes>
  <HiddenSlides>0</HiddenSlides>
  <MMClips>7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Cambria Math</vt:lpstr>
      <vt:lpstr>Times New Roman</vt:lpstr>
      <vt:lpstr>Wingdings</vt:lpstr>
      <vt:lpstr>Axis</vt:lpstr>
      <vt:lpstr>Equation</vt:lpstr>
      <vt:lpstr>Momentum</vt:lpstr>
      <vt:lpstr>Momentum (p)</vt:lpstr>
      <vt:lpstr>Effects of mass and velocity on Momentum</vt:lpstr>
      <vt:lpstr>Impulse</vt:lpstr>
      <vt:lpstr>Impulse and Newton’s 2nd Law</vt:lpstr>
      <vt:lpstr>Units for Impulse and Momentum</vt:lpstr>
      <vt:lpstr>Example 1:</vt:lpstr>
      <vt:lpstr>Diagram the Problem</vt:lpstr>
      <vt:lpstr>Solve the Problem</vt:lpstr>
      <vt:lpstr>Using Impulse and Momentum for Safety</vt:lpstr>
      <vt:lpstr>Example 2:</vt:lpstr>
      <vt:lpstr>Diagram the Problem</vt:lpstr>
      <vt:lpstr>Solve the Problem</vt:lpstr>
      <vt:lpstr>Conservation of Momentum in Collisions</vt:lpstr>
      <vt:lpstr>Collisions and the Impulse Momentum Theorem</vt:lpstr>
      <vt:lpstr>Conservation of Momentum in Collisions</vt:lpstr>
      <vt:lpstr>Law of Conservation of Momentum</vt:lpstr>
      <vt:lpstr>Example 3</vt:lpstr>
      <vt:lpstr>Diagram the Problem</vt:lpstr>
      <vt:lpstr>Solve the Problem</vt:lpstr>
      <vt:lpstr>Example 4</vt:lpstr>
      <vt:lpstr>Diagram the Problem</vt:lpstr>
      <vt:lpstr>Solve the Problem</vt:lpstr>
      <vt:lpstr> Center of Mass</vt:lpstr>
      <vt:lpstr>Center of Mass and Momentum</vt:lpstr>
      <vt:lpstr>7.4 Collisions in Two Dimensions</vt:lpstr>
      <vt:lpstr>7.4 Collisions in Two Dimensions</vt:lpstr>
      <vt:lpstr>Key Ideas</vt:lpstr>
      <vt:lpstr>What you already know: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Momentum</dc:title>
  <dc:creator>Charlie</dc:creator>
  <cp:lastModifiedBy>Charlie Ropes</cp:lastModifiedBy>
  <cp:revision>74</cp:revision>
  <dcterms:created xsi:type="dcterms:W3CDTF">2006-04-17T12:43:53Z</dcterms:created>
  <dcterms:modified xsi:type="dcterms:W3CDTF">2021-02-18T01:54:10Z</dcterms:modified>
</cp:coreProperties>
</file>